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FFFB4-8C3C-42BD-AEB7-D31F86D3C7D9}" type="datetimeFigureOut">
              <a:rPr lang="en-IN" smtClean="0"/>
              <a:t>30-08-2025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3FAC0-507B-49B7-A52E-6003FCD4893D}" type="slidenum">
              <a:rPr lang="en-IN" smtClean="0"/>
              <a:t>‹#›</a:t>
            </a:fld>
            <a:endParaRPr lang="en-IN"/>
          </a:p>
        </p:txBody>
      </p:sp>
    </p:spTree>
    <p:extLst>
      <p:ext uri="{BB962C8B-B14F-4D97-AF65-F5344CB8AC3E}">
        <p14:creationId xmlns:p14="http://schemas.microsoft.com/office/powerpoint/2010/main" val="2457959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E2E6-7FF9-636C-A453-B0482BEBB3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9BA838-E167-D7A8-665F-10160D416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5DAF78-7848-C0E0-952F-92785956A3E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CE8151A-747C-0F8B-E375-309047004F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268B1E-084F-CC15-F71D-20F836E8622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4223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57F5-0A70-2018-E717-DE4BB23F64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14A087-DD1A-7610-4BC2-7F3FAA38C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BF209C-A5AA-46A4-0E87-88A060EBFE72}"/>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0A87D593-DA87-CD7E-DC2F-166534C6EB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D2E59E-CAA7-C9CB-6F33-239E75BC136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833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6ECA4-1E05-074F-E598-18491E851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186C51-145E-E5E3-3629-AAD237C327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1FDC2-1EB1-B4BD-CF8D-4C889E65E45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422E92C7-0E31-EA95-D0A8-745EA9D9BF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C2350-F6EE-E921-A386-95D38E77417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68455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1A97-72B6-EE2F-4652-CB1C14F6EE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545C16-401B-1AE2-B812-2475900D4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EA0677-60F2-FE08-328B-A30395275E2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BEC6CE1-46E6-236E-AE01-BD493E52A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67AEC-331B-0A37-A8EA-5FBED209BD3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35032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6EE0-ED05-E26B-9E5D-A7A3E3D70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9194ED-E2ED-A839-0B1B-D1FEA8D1F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DC8F0-F622-3044-5AE5-B06A18A2D601}"/>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A654EC3A-9295-FA03-4A42-7BD39E61A3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F8F91-AEAD-FF08-C30D-F0AB1378DB28}"/>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86223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83F3-8A60-DEFF-F82C-01CFF85294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22124F-312B-A781-3DA2-B87C52AF7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BB3971-49C0-7F0C-FD5F-66D8B722DD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A30087-0543-0CAA-F673-98221DDA82ED}"/>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13DC5B96-7D98-D990-AA52-2DA475B825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6995EF-20CC-F10C-C461-98D7868E740A}"/>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95671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1A95-BA7F-9520-1D6C-90CE3FAFA9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3EBFE5-441A-C3A4-1987-4FC7BEFD0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ABBCBD-8A3C-829F-9559-F53F4F297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B1B047-79F9-04D9-55A2-A13EFD0CC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3EE5BA-4B5B-137F-6C59-C66EC8AD8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130760-37A7-423C-DA9D-2D589D7513A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8" name="Footer Placeholder 7">
            <a:extLst>
              <a:ext uri="{FF2B5EF4-FFF2-40B4-BE49-F238E27FC236}">
                <a16:creationId xmlns:a16="http://schemas.microsoft.com/office/drawing/2014/main" id="{63F044CD-D88F-FA79-DE79-710515216E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1D33F3-48F6-087D-099E-3EBE4B3E35C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7077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2D7-04C2-C8FF-66A8-AA4F89CFD7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3B8982-2787-824A-70E0-064BC717C12E}"/>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4" name="Footer Placeholder 3">
            <a:extLst>
              <a:ext uri="{FF2B5EF4-FFF2-40B4-BE49-F238E27FC236}">
                <a16:creationId xmlns:a16="http://schemas.microsoft.com/office/drawing/2014/main" id="{2C715457-8741-5381-ABC9-CD37327FA3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69246A-652B-482F-C8BC-ADB772031CB4}"/>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0846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4956E-706F-B472-91F1-7CA2D409999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3" name="Footer Placeholder 2">
            <a:extLst>
              <a:ext uri="{FF2B5EF4-FFF2-40B4-BE49-F238E27FC236}">
                <a16:creationId xmlns:a16="http://schemas.microsoft.com/office/drawing/2014/main" id="{AA8B5EC1-A71A-1809-584E-05D965EA2E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1AC8F9-D245-1C0D-B194-C0E667EEEBCB}"/>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4558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1C67-5224-B0C3-EFBB-9F5CF3B61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A71EB1-1B1B-ED03-BF16-493379775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68579C-49E1-9A68-B06C-566479306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7748D-AD57-CB14-2020-7E13968AB0A6}"/>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379F16F1-2B7B-3657-7132-1EC04B059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D13F7C-ACA2-B102-4AC1-81FD77C2B4E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3634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536C-D3EE-7D79-4942-D7BDC79A7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49B761-7FEC-94AB-D312-2D074109D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0D5A03-1DDD-9FE3-63C0-F02E50B31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E7F600-896B-AC1D-20E7-D1D1792B6D1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2649DA4A-EA31-76E3-C631-1624FD5A8F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B641C-E01A-3EC8-9B80-70D4C730A25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703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6770D-D32A-522A-B7DE-5220816B50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09C99B-8E57-F440-D69F-37CE86B9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531B9-FA24-1DA9-1C5E-BC6CD5B5B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1D2A3008-5727-798D-CD3D-891D56767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985B4F-F4D6-8A0D-40F5-D7BBD5E41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37D2C-9A3A-4403-B17A-2D12DDFF58D3}" type="slidenum">
              <a:rPr lang="en-IN" smtClean="0"/>
              <a:t>‹#›</a:t>
            </a:fld>
            <a:endParaRPr lang="en-IN"/>
          </a:p>
        </p:txBody>
      </p:sp>
    </p:spTree>
    <p:extLst>
      <p:ext uri="{BB962C8B-B14F-4D97-AF65-F5344CB8AC3E}">
        <p14:creationId xmlns:p14="http://schemas.microsoft.com/office/powerpoint/2010/main" val="2974598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3.bin"/><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emf"/><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65.e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83.png"/><Relationship Id="rId7" Type="http://schemas.openxmlformats.org/officeDocument/2006/relationships/image" Target="../media/image85.emf"/><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oleObject" Target="../embeddings/oleObject8.bin"/><Relationship Id="rId5" Type="http://schemas.openxmlformats.org/officeDocument/2006/relationships/image" Target="../media/image84.emf"/><Relationship Id="rId4" Type="http://schemas.openxmlformats.org/officeDocument/2006/relationships/oleObject" Target="../embeddings/oleObject7.bin"/><Relationship Id="rId9" Type="http://schemas.openxmlformats.org/officeDocument/2006/relationships/image" Target="../media/image8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0.emf"/><Relationship Id="rId4" Type="http://schemas.openxmlformats.org/officeDocument/2006/relationships/oleObject" Target="../embeddings/oleObject12.bin"/></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23.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BBDBD2-4B6B-AA91-5DF9-B0EEB24DB4E9}"/>
              </a:ext>
            </a:extLst>
          </p:cNvPr>
          <p:cNvSpPr txBox="1"/>
          <p:nvPr/>
        </p:nvSpPr>
        <p:spPr>
          <a:xfrm>
            <a:off x="170330" y="215152"/>
            <a:ext cx="11869269" cy="3785652"/>
          </a:xfrm>
          <a:prstGeom prst="rect">
            <a:avLst/>
          </a:prstGeom>
          <a:noFill/>
        </p:spPr>
        <p:txBody>
          <a:bodyPr wrap="square" rtlCol="0">
            <a:spAutoFit/>
          </a:bodyPr>
          <a:lstStyle/>
          <a:p>
            <a:pPr algn="just"/>
            <a:r>
              <a:rPr lang="en-US" sz="2000" b="1" dirty="0"/>
              <a:t>NEURAL NETWORKS</a:t>
            </a:r>
          </a:p>
          <a:p>
            <a:pPr algn="just"/>
            <a:endParaRPr lang="en-US" sz="2000" b="1" dirty="0"/>
          </a:p>
          <a:p>
            <a:pPr algn="just"/>
            <a:r>
              <a:rPr lang="en-US" sz="2000" dirty="0"/>
              <a:t>Neural Networks had started with the motivation of trying to build a software that mimics the human brain. At this point, NNs take inspiration from, but do not very accurately mimic, how neurons in a biological brain learn.</a:t>
            </a:r>
          </a:p>
          <a:p>
            <a:pPr algn="just"/>
            <a:endParaRPr lang="en-US" sz="2000" dirty="0"/>
          </a:p>
          <a:p>
            <a:pPr algn="just"/>
            <a:r>
              <a:rPr lang="en-US" sz="2000" dirty="0"/>
              <a:t>NN software building was re-branded to DEEP LEARNING in 2005, with first inroads in Speech Recognition, then Computer Vision, then NLP and now other areas</a:t>
            </a:r>
          </a:p>
          <a:p>
            <a:pPr algn="just"/>
            <a:endParaRPr lang="en-US" sz="2000" dirty="0"/>
          </a:p>
          <a:p>
            <a:pPr algn="just"/>
            <a:r>
              <a:rPr lang="en-US" sz="2000" dirty="0"/>
              <a:t>Why NNs are gaining popularity now?</a:t>
            </a:r>
          </a:p>
          <a:p>
            <a:pPr marL="342900" indent="-342900" algn="just">
              <a:buFont typeface="Arial" panose="020B0604020202020204" pitchFamily="34" charset="0"/>
              <a:buChar char="•"/>
            </a:pPr>
            <a:r>
              <a:rPr lang="en-US" sz="2000" dirty="0"/>
              <a:t>Tradition AI/ML algorithms such as linear and logistic regression do not scale well with the amount of data</a:t>
            </a:r>
          </a:p>
          <a:p>
            <a:pPr marL="342900" indent="-342900" algn="just">
              <a:buFont typeface="Arial" panose="020B0604020202020204" pitchFamily="34" charset="0"/>
              <a:buChar char="•"/>
            </a:pPr>
            <a:r>
              <a:rPr lang="en-US" sz="2000" dirty="0"/>
              <a:t>NNs can take advantage of big data – just adding more neurons helped gain performance/accuracy</a:t>
            </a:r>
          </a:p>
          <a:p>
            <a:pPr marL="342900" indent="-342900" algn="just">
              <a:buFont typeface="Arial" panose="020B0604020202020204" pitchFamily="34" charset="0"/>
              <a:buChar char="•"/>
            </a:pPr>
            <a:r>
              <a:rPr lang="en-US" sz="2000" dirty="0"/>
              <a:t>Faster processing architectures/GPUs are also a major driving force in allowing deep learning algos to scale  </a:t>
            </a:r>
          </a:p>
        </p:txBody>
      </p:sp>
      <p:pic>
        <p:nvPicPr>
          <p:cNvPr id="3" name="Picture 2">
            <a:extLst>
              <a:ext uri="{FF2B5EF4-FFF2-40B4-BE49-F238E27FC236}">
                <a16:creationId xmlns:a16="http://schemas.microsoft.com/office/drawing/2014/main" id="{87837791-51C8-8C1A-62AD-149F48C7890F}"/>
              </a:ext>
            </a:extLst>
          </p:cNvPr>
          <p:cNvPicPr>
            <a:picLocks noChangeAspect="1"/>
          </p:cNvPicPr>
          <p:nvPr/>
        </p:nvPicPr>
        <p:blipFill rotWithShape="1">
          <a:blip r:embed="rId2">
            <a:extLst>
              <a:ext uri="{28A0092B-C50C-407E-A947-70E740481C1C}">
                <a14:useLocalDpi xmlns:a14="http://schemas.microsoft.com/office/drawing/2010/main" val="0"/>
              </a:ext>
            </a:extLst>
          </a:blip>
          <a:srcRect b="1745"/>
          <a:stretch/>
        </p:blipFill>
        <p:spPr>
          <a:xfrm>
            <a:off x="3558988" y="4099415"/>
            <a:ext cx="5487905" cy="2665964"/>
          </a:xfrm>
          <a:prstGeom prst="rect">
            <a:avLst/>
          </a:prstGeom>
          <a:ln>
            <a:solidFill>
              <a:schemeClr val="tx1"/>
            </a:solidFill>
          </a:ln>
        </p:spPr>
      </p:pic>
    </p:spTree>
    <p:extLst>
      <p:ext uri="{BB962C8B-B14F-4D97-AF65-F5344CB8AC3E}">
        <p14:creationId xmlns:p14="http://schemas.microsoft.com/office/powerpoint/2010/main" val="1767934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2B0388-E3A2-ABB5-3361-861D3456E62D}"/>
              </a:ext>
            </a:extLst>
          </p:cNvPr>
          <p:cNvSpPr txBox="1"/>
          <p:nvPr/>
        </p:nvSpPr>
        <p:spPr>
          <a:xfrm>
            <a:off x="125506" y="151510"/>
            <a:ext cx="6096000" cy="369332"/>
          </a:xfrm>
          <a:prstGeom prst="rect">
            <a:avLst/>
          </a:prstGeom>
          <a:noFill/>
        </p:spPr>
        <p:txBody>
          <a:bodyPr wrap="square">
            <a:spAutoFit/>
          </a:bodyPr>
          <a:lstStyle/>
          <a:p>
            <a:pPr algn="just"/>
            <a:r>
              <a:rPr lang="en-US" sz="1800" b="1" dirty="0"/>
              <a:t>Python Implementation of Forward Prop</a:t>
            </a:r>
          </a:p>
        </p:txBody>
      </p:sp>
      <p:pic>
        <p:nvPicPr>
          <p:cNvPr id="11" name="Picture 10">
            <a:extLst>
              <a:ext uri="{FF2B5EF4-FFF2-40B4-BE49-F238E27FC236}">
                <a16:creationId xmlns:a16="http://schemas.microsoft.com/office/drawing/2014/main" id="{5C6AD75B-680B-CB9A-32F6-AC7C99EE4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6" y="587224"/>
            <a:ext cx="11719499" cy="5849433"/>
          </a:xfrm>
          <a:prstGeom prst="rect">
            <a:avLst/>
          </a:prstGeom>
          <a:ln>
            <a:solidFill>
              <a:schemeClr val="tx1"/>
            </a:solidFill>
          </a:ln>
        </p:spPr>
      </p:pic>
    </p:spTree>
    <p:extLst>
      <p:ext uri="{BB962C8B-B14F-4D97-AF65-F5344CB8AC3E}">
        <p14:creationId xmlns:p14="http://schemas.microsoft.com/office/powerpoint/2010/main" val="1471014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0F602-8FCD-42B2-0749-5D8A4A780E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75FBD1-6A3C-37F5-E54D-F075000C9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16" y="412870"/>
            <a:ext cx="6092360" cy="2953375"/>
          </a:xfrm>
          <a:prstGeom prst="rect">
            <a:avLst/>
          </a:prstGeom>
          <a:ln>
            <a:solidFill>
              <a:schemeClr val="tx1"/>
            </a:solidFill>
          </a:ln>
        </p:spPr>
      </p:pic>
      <p:pic>
        <p:nvPicPr>
          <p:cNvPr id="5" name="Picture 4">
            <a:extLst>
              <a:ext uri="{FF2B5EF4-FFF2-40B4-BE49-F238E27FC236}">
                <a16:creationId xmlns:a16="http://schemas.microsoft.com/office/drawing/2014/main" id="{B0FAA77E-C170-5591-07B5-961990418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16" y="3832413"/>
            <a:ext cx="6092360" cy="2953541"/>
          </a:xfrm>
          <a:prstGeom prst="rect">
            <a:avLst/>
          </a:prstGeom>
          <a:ln>
            <a:solidFill>
              <a:schemeClr val="tx1"/>
            </a:solidFill>
          </a:ln>
        </p:spPr>
      </p:pic>
      <p:sp>
        <p:nvSpPr>
          <p:cNvPr id="6" name="TextBox 5">
            <a:extLst>
              <a:ext uri="{FF2B5EF4-FFF2-40B4-BE49-F238E27FC236}">
                <a16:creationId xmlns:a16="http://schemas.microsoft.com/office/drawing/2014/main" id="{C2926AB0-7233-D168-AB1A-FBE2267BC096}"/>
              </a:ext>
            </a:extLst>
          </p:cNvPr>
          <p:cNvSpPr txBox="1"/>
          <p:nvPr/>
        </p:nvSpPr>
        <p:spPr>
          <a:xfrm>
            <a:off x="0" y="63083"/>
            <a:ext cx="6096000" cy="369332"/>
          </a:xfrm>
          <a:prstGeom prst="rect">
            <a:avLst/>
          </a:prstGeom>
          <a:noFill/>
        </p:spPr>
        <p:txBody>
          <a:bodyPr wrap="square">
            <a:spAutoFit/>
          </a:bodyPr>
          <a:lstStyle/>
          <a:p>
            <a:pPr algn="just"/>
            <a:r>
              <a:rPr lang="en-US" sz="1800" dirty="0"/>
              <a:t>Non-vectorized Implementation:</a:t>
            </a:r>
          </a:p>
        </p:txBody>
      </p:sp>
      <p:sp>
        <p:nvSpPr>
          <p:cNvPr id="7" name="TextBox 6">
            <a:extLst>
              <a:ext uri="{FF2B5EF4-FFF2-40B4-BE49-F238E27FC236}">
                <a16:creationId xmlns:a16="http://schemas.microsoft.com/office/drawing/2014/main" id="{F2890A44-E60E-7F34-3E6B-23E926BA347B}"/>
              </a:ext>
            </a:extLst>
          </p:cNvPr>
          <p:cNvSpPr txBox="1"/>
          <p:nvPr/>
        </p:nvSpPr>
        <p:spPr>
          <a:xfrm>
            <a:off x="121866" y="3463081"/>
            <a:ext cx="6096000" cy="369332"/>
          </a:xfrm>
          <a:prstGeom prst="rect">
            <a:avLst/>
          </a:prstGeom>
          <a:noFill/>
        </p:spPr>
        <p:txBody>
          <a:bodyPr wrap="square">
            <a:spAutoFit/>
          </a:bodyPr>
          <a:lstStyle/>
          <a:p>
            <a:pPr algn="just"/>
            <a:r>
              <a:rPr lang="en-US" dirty="0"/>
              <a:t>V</a:t>
            </a:r>
            <a:r>
              <a:rPr lang="en-US" sz="1800" dirty="0"/>
              <a:t>ectorized Implementation:</a:t>
            </a:r>
          </a:p>
        </p:txBody>
      </p:sp>
      <p:sp>
        <p:nvSpPr>
          <p:cNvPr id="8" name="TextBox 7">
            <a:extLst>
              <a:ext uri="{FF2B5EF4-FFF2-40B4-BE49-F238E27FC236}">
                <a16:creationId xmlns:a16="http://schemas.microsoft.com/office/drawing/2014/main" id="{D3856A6B-9EC6-7C3B-FC69-48C8D0511290}"/>
              </a:ext>
            </a:extLst>
          </p:cNvPr>
          <p:cNvSpPr txBox="1"/>
          <p:nvPr/>
        </p:nvSpPr>
        <p:spPr>
          <a:xfrm>
            <a:off x="6458228" y="3647747"/>
            <a:ext cx="5611906" cy="369332"/>
          </a:xfrm>
          <a:prstGeom prst="rect">
            <a:avLst/>
          </a:prstGeom>
          <a:noFill/>
        </p:spPr>
        <p:txBody>
          <a:bodyPr wrap="square">
            <a:spAutoFit/>
          </a:bodyPr>
          <a:lstStyle/>
          <a:p>
            <a:pPr algn="just"/>
            <a:r>
              <a:rPr lang="en-US" sz="1800" dirty="0"/>
              <a:t>Step2: Vectorized Matrix Multiplication</a:t>
            </a:r>
          </a:p>
        </p:txBody>
      </p:sp>
      <p:pic>
        <p:nvPicPr>
          <p:cNvPr id="10" name="Picture 9">
            <a:extLst>
              <a:ext uri="{FF2B5EF4-FFF2-40B4-BE49-F238E27FC236}">
                <a16:creationId xmlns:a16="http://schemas.microsoft.com/office/drawing/2014/main" id="{AC81ABA6-0FAA-EC8F-CE03-B4259D214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8878" y="1030348"/>
            <a:ext cx="5119056" cy="1914043"/>
          </a:xfrm>
          <a:prstGeom prst="rect">
            <a:avLst/>
          </a:prstGeom>
          <a:ln>
            <a:solidFill>
              <a:schemeClr val="tx1"/>
            </a:solidFill>
          </a:ln>
        </p:spPr>
      </p:pic>
      <p:sp>
        <p:nvSpPr>
          <p:cNvPr id="11" name="TextBox 10">
            <a:extLst>
              <a:ext uri="{FF2B5EF4-FFF2-40B4-BE49-F238E27FC236}">
                <a16:creationId xmlns:a16="http://schemas.microsoft.com/office/drawing/2014/main" id="{4CC9C6A6-CA9B-FC9E-698C-D316FD323723}"/>
              </a:ext>
            </a:extLst>
          </p:cNvPr>
          <p:cNvSpPr txBox="1"/>
          <p:nvPr/>
        </p:nvSpPr>
        <p:spPr>
          <a:xfrm>
            <a:off x="6458228" y="107018"/>
            <a:ext cx="5611906" cy="923330"/>
          </a:xfrm>
          <a:prstGeom prst="rect">
            <a:avLst/>
          </a:prstGeom>
          <a:noFill/>
        </p:spPr>
        <p:txBody>
          <a:bodyPr wrap="square">
            <a:spAutoFit/>
          </a:bodyPr>
          <a:lstStyle/>
          <a:p>
            <a:pPr algn="just"/>
            <a:r>
              <a:rPr lang="en-US" dirty="0"/>
              <a:t>Understanding v</a:t>
            </a:r>
            <a:r>
              <a:rPr lang="en-US" sz="1800" dirty="0"/>
              <a:t>ectorized Implementation:</a:t>
            </a:r>
          </a:p>
          <a:p>
            <a:pPr algn="just"/>
            <a:endParaRPr lang="en-US" dirty="0"/>
          </a:p>
          <a:p>
            <a:pPr algn="just"/>
            <a:r>
              <a:rPr lang="en-US" sz="1800" dirty="0"/>
              <a:t>Step1: Dot Product Overview</a:t>
            </a:r>
          </a:p>
        </p:txBody>
      </p:sp>
      <p:pic>
        <p:nvPicPr>
          <p:cNvPr id="13" name="Picture 12">
            <a:extLst>
              <a:ext uri="{FF2B5EF4-FFF2-40B4-BE49-F238E27FC236}">
                <a16:creationId xmlns:a16="http://schemas.microsoft.com/office/drawing/2014/main" id="{463B678F-C4F9-63FD-1840-A4DEDDD02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8878" y="4026040"/>
            <a:ext cx="5133346" cy="2352998"/>
          </a:xfrm>
          <a:prstGeom prst="rect">
            <a:avLst/>
          </a:prstGeom>
          <a:ln>
            <a:solidFill>
              <a:schemeClr val="tx1"/>
            </a:solidFill>
          </a:ln>
        </p:spPr>
      </p:pic>
    </p:spTree>
    <p:extLst>
      <p:ext uri="{BB962C8B-B14F-4D97-AF65-F5344CB8AC3E}">
        <p14:creationId xmlns:p14="http://schemas.microsoft.com/office/powerpoint/2010/main" val="2475573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ED43-1830-F018-71CF-CDBFA57BEF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41FE6E-627F-E505-0C13-46D6DC9C78BC}"/>
              </a:ext>
            </a:extLst>
          </p:cNvPr>
          <p:cNvSpPr txBox="1"/>
          <p:nvPr/>
        </p:nvSpPr>
        <p:spPr>
          <a:xfrm>
            <a:off x="129145" y="71159"/>
            <a:ext cx="5611906" cy="369332"/>
          </a:xfrm>
          <a:prstGeom prst="rect">
            <a:avLst/>
          </a:prstGeom>
          <a:noFill/>
        </p:spPr>
        <p:txBody>
          <a:bodyPr wrap="square">
            <a:spAutoFit/>
          </a:bodyPr>
          <a:lstStyle/>
          <a:p>
            <a:pPr algn="just"/>
            <a:r>
              <a:rPr lang="en-US" sz="1800" dirty="0"/>
              <a:t>Step3: Matrix-Matrix Multiplication</a:t>
            </a:r>
          </a:p>
        </p:txBody>
      </p:sp>
      <p:pic>
        <p:nvPicPr>
          <p:cNvPr id="4" name="Picture 3">
            <a:extLst>
              <a:ext uri="{FF2B5EF4-FFF2-40B4-BE49-F238E27FC236}">
                <a16:creationId xmlns:a16="http://schemas.microsoft.com/office/drawing/2014/main" id="{3CB25AA6-1305-235E-700E-7D3A9459FE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45" y="440492"/>
            <a:ext cx="5966855" cy="2992780"/>
          </a:xfrm>
          <a:prstGeom prst="rect">
            <a:avLst/>
          </a:prstGeom>
          <a:ln>
            <a:solidFill>
              <a:schemeClr val="tx1"/>
            </a:solidFill>
          </a:ln>
        </p:spPr>
      </p:pic>
      <p:pic>
        <p:nvPicPr>
          <p:cNvPr id="6" name="Picture 5">
            <a:extLst>
              <a:ext uri="{FF2B5EF4-FFF2-40B4-BE49-F238E27FC236}">
                <a16:creationId xmlns:a16="http://schemas.microsoft.com/office/drawing/2014/main" id="{E9BC6978-1880-D9CB-1096-EDB03254D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24" y="4105460"/>
            <a:ext cx="5970176" cy="2681381"/>
          </a:xfrm>
          <a:prstGeom prst="rect">
            <a:avLst/>
          </a:prstGeom>
          <a:ln>
            <a:solidFill>
              <a:schemeClr val="tx1"/>
            </a:solidFill>
          </a:ln>
        </p:spPr>
      </p:pic>
      <p:sp>
        <p:nvSpPr>
          <p:cNvPr id="7" name="TextBox 6">
            <a:extLst>
              <a:ext uri="{FF2B5EF4-FFF2-40B4-BE49-F238E27FC236}">
                <a16:creationId xmlns:a16="http://schemas.microsoft.com/office/drawing/2014/main" id="{FC4D2A31-C9C0-7A43-4A75-A9B925D5F241}"/>
              </a:ext>
            </a:extLst>
          </p:cNvPr>
          <p:cNvSpPr txBox="1"/>
          <p:nvPr/>
        </p:nvSpPr>
        <p:spPr>
          <a:xfrm>
            <a:off x="125824" y="3736128"/>
            <a:ext cx="5611906" cy="369332"/>
          </a:xfrm>
          <a:prstGeom prst="rect">
            <a:avLst/>
          </a:prstGeom>
          <a:noFill/>
        </p:spPr>
        <p:txBody>
          <a:bodyPr wrap="square">
            <a:spAutoFit/>
          </a:bodyPr>
          <a:lstStyle/>
          <a:p>
            <a:pPr algn="just"/>
            <a:r>
              <a:rPr lang="en-US" sz="1800" dirty="0"/>
              <a:t>Step4: Matrix-Matrix Multiplication Rules</a:t>
            </a:r>
          </a:p>
        </p:txBody>
      </p:sp>
      <p:sp>
        <p:nvSpPr>
          <p:cNvPr id="8" name="TextBox 7">
            <a:extLst>
              <a:ext uri="{FF2B5EF4-FFF2-40B4-BE49-F238E27FC236}">
                <a16:creationId xmlns:a16="http://schemas.microsoft.com/office/drawing/2014/main" id="{EB9DB37A-DD7C-49D1-C8FB-AA2877315338}"/>
              </a:ext>
            </a:extLst>
          </p:cNvPr>
          <p:cNvSpPr txBox="1"/>
          <p:nvPr/>
        </p:nvSpPr>
        <p:spPr>
          <a:xfrm>
            <a:off x="6299170" y="340659"/>
            <a:ext cx="5763686" cy="2031325"/>
          </a:xfrm>
          <a:prstGeom prst="rect">
            <a:avLst/>
          </a:prstGeom>
          <a:noFill/>
        </p:spPr>
        <p:txBody>
          <a:bodyPr wrap="square" rtlCol="0">
            <a:spAutoFit/>
          </a:bodyPr>
          <a:lstStyle/>
          <a:p>
            <a:r>
              <a:rPr lang="en-IN" dirty="0"/>
              <a:t>Note on Step4: In order to abide to matrix multiplication rules, especially for non-square matrices, A transpose is multiplied by W instead of A. In step1, it is shown that the dot product of A*W and A-Transpose*W is equivalent.</a:t>
            </a:r>
          </a:p>
          <a:p>
            <a:endParaRPr lang="en-IN" dirty="0"/>
          </a:p>
          <a:p>
            <a:r>
              <a:rPr lang="en-IN" dirty="0"/>
              <a:t>Also, during implementation, A-Transpose can be thought of as each row of the data set</a:t>
            </a:r>
          </a:p>
        </p:txBody>
      </p:sp>
      <p:sp>
        <p:nvSpPr>
          <p:cNvPr id="9" name="TextBox 8">
            <a:extLst>
              <a:ext uri="{FF2B5EF4-FFF2-40B4-BE49-F238E27FC236}">
                <a16:creationId xmlns:a16="http://schemas.microsoft.com/office/drawing/2014/main" id="{9856E195-04ED-C2BF-67BC-DD066C5625D5}"/>
              </a:ext>
            </a:extLst>
          </p:cNvPr>
          <p:cNvSpPr txBox="1"/>
          <p:nvPr/>
        </p:nvSpPr>
        <p:spPr>
          <a:xfrm>
            <a:off x="6450949" y="2890734"/>
            <a:ext cx="5611906" cy="369332"/>
          </a:xfrm>
          <a:prstGeom prst="rect">
            <a:avLst/>
          </a:prstGeom>
          <a:noFill/>
        </p:spPr>
        <p:txBody>
          <a:bodyPr wrap="square">
            <a:spAutoFit/>
          </a:bodyPr>
          <a:lstStyle/>
          <a:p>
            <a:pPr algn="just"/>
            <a:r>
              <a:rPr lang="en-US" sz="1800" dirty="0"/>
              <a:t>Step5: Matrix-Matrix Multiplication in </a:t>
            </a:r>
            <a:r>
              <a:rPr lang="en-US" sz="1800" dirty="0" err="1"/>
              <a:t>Numpy</a:t>
            </a:r>
            <a:endParaRPr lang="en-US" sz="1800" dirty="0"/>
          </a:p>
        </p:txBody>
      </p:sp>
      <p:pic>
        <p:nvPicPr>
          <p:cNvPr id="11" name="Picture 10">
            <a:extLst>
              <a:ext uri="{FF2B5EF4-FFF2-40B4-BE49-F238E27FC236}">
                <a16:creationId xmlns:a16="http://schemas.microsoft.com/office/drawing/2014/main" id="{AA7EDD20-6816-9502-F9DF-0B3565339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169" y="3260066"/>
            <a:ext cx="5763686" cy="2415623"/>
          </a:xfrm>
          <a:prstGeom prst="rect">
            <a:avLst/>
          </a:prstGeom>
          <a:ln>
            <a:solidFill>
              <a:schemeClr val="tx1"/>
            </a:solidFill>
          </a:ln>
        </p:spPr>
      </p:pic>
    </p:spTree>
    <p:extLst>
      <p:ext uri="{BB962C8B-B14F-4D97-AF65-F5344CB8AC3E}">
        <p14:creationId xmlns:p14="http://schemas.microsoft.com/office/powerpoint/2010/main" val="1015111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12328-64CF-7DAE-607C-DB17CB2CE79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86B6AF-DE93-CF11-DAB0-C3F9F26E66A3}"/>
              </a:ext>
            </a:extLst>
          </p:cNvPr>
          <p:cNvSpPr txBox="1"/>
          <p:nvPr/>
        </p:nvSpPr>
        <p:spPr>
          <a:xfrm>
            <a:off x="107577" y="133581"/>
            <a:ext cx="6096000" cy="369332"/>
          </a:xfrm>
          <a:prstGeom prst="rect">
            <a:avLst/>
          </a:prstGeom>
          <a:noFill/>
        </p:spPr>
        <p:txBody>
          <a:bodyPr wrap="square">
            <a:spAutoFit/>
          </a:bodyPr>
          <a:lstStyle/>
          <a:p>
            <a:pPr algn="just"/>
            <a:r>
              <a:rPr lang="en-US" sz="1800" b="1" dirty="0"/>
              <a:t>Vectorized Dense Layer Implementation</a:t>
            </a:r>
          </a:p>
        </p:txBody>
      </p:sp>
      <p:pic>
        <p:nvPicPr>
          <p:cNvPr id="5" name="Picture 4">
            <a:extLst>
              <a:ext uri="{FF2B5EF4-FFF2-40B4-BE49-F238E27FC236}">
                <a16:creationId xmlns:a16="http://schemas.microsoft.com/office/drawing/2014/main" id="{D591070D-B4BD-B488-6278-2D39E375D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589926"/>
            <a:ext cx="6324374" cy="3416320"/>
          </a:xfrm>
          <a:prstGeom prst="rect">
            <a:avLst/>
          </a:prstGeom>
          <a:ln>
            <a:solidFill>
              <a:schemeClr val="tx1"/>
            </a:solidFill>
          </a:ln>
        </p:spPr>
      </p:pic>
      <p:sp>
        <p:nvSpPr>
          <p:cNvPr id="2" name="TextBox 1">
            <a:extLst>
              <a:ext uri="{FF2B5EF4-FFF2-40B4-BE49-F238E27FC236}">
                <a16:creationId xmlns:a16="http://schemas.microsoft.com/office/drawing/2014/main" id="{401DCBAF-F6A1-A2F1-AB42-9FB1B7806705}"/>
              </a:ext>
            </a:extLst>
          </p:cNvPr>
          <p:cNvSpPr txBox="1"/>
          <p:nvPr/>
        </p:nvSpPr>
        <p:spPr>
          <a:xfrm>
            <a:off x="6431951" y="589926"/>
            <a:ext cx="5540188" cy="3416320"/>
          </a:xfrm>
          <a:prstGeom prst="rect">
            <a:avLst/>
          </a:prstGeom>
          <a:noFill/>
        </p:spPr>
        <p:txBody>
          <a:bodyPr wrap="square" rtlCol="0">
            <a:spAutoFit/>
          </a:bodyPr>
          <a:lstStyle/>
          <a:p>
            <a:r>
              <a:rPr lang="en-US" dirty="0"/>
              <a:t>Explanation: </a:t>
            </a:r>
          </a:p>
          <a:p>
            <a:r>
              <a:rPr lang="en-US" dirty="0"/>
              <a:t>1] AT = row input of vectors</a:t>
            </a:r>
          </a:p>
          <a:p>
            <a:endParaRPr lang="en-US" dirty="0"/>
          </a:p>
          <a:p>
            <a:r>
              <a:rPr lang="en-US" dirty="0"/>
              <a:t>2] W = matrix of weights for each unit/neuron stacked as columns. Weight [1, -2] is for X1 and X2 respectively.</a:t>
            </a:r>
          </a:p>
          <a:p>
            <a:endParaRPr lang="en-US" dirty="0"/>
          </a:p>
          <a:p>
            <a:r>
              <a:rPr lang="en-US" dirty="0"/>
              <a:t>3] b = matrix of bias</a:t>
            </a:r>
          </a:p>
          <a:p>
            <a:endParaRPr lang="en-US" dirty="0"/>
          </a:p>
          <a:p>
            <a:r>
              <a:rPr lang="en-US" dirty="0"/>
              <a:t>4] z =  arranging equation this way gives value if z1, z2, ..</a:t>
            </a:r>
          </a:p>
          <a:p>
            <a:r>
              <a:rPr lang="en-US" dirty="0"/>
              <a:t> </a:t>
            </a:r>
          </a:p>
          <a:p>
            <a:r>
              <a:rPr lang="en-US" dirty="0"/>
              <a:t>5] </a:t>
            </a:r>
            <a:r>
              <a:rPr lang="en-US" dirty="0" err="1"/>
              <a:t>a_out</a:t>
            </a:r>
            <a:r>
              <a:rPr lang="en-US" dirty="0"/>
              <a:t> = this is [1 0 1] because the values were very close of [1 0 1] in the example</a:t>
            </a:r>
          </a:p>
        </p:txBody>
      </p:sp>
      <p:graphicFrame>
        <p:nvGraphicFramePr>
          <p:cNvPr id="4" name="Object 3">
            <a:extLst>
              <a:ext uri="{FF2B5EF4-FFF2-40B4-BE49-F238E27FC236}">
                <a16:creationId xmlns:a16="http://schemas.microsoft.com/office/drawing/2014/main" id="{AEB0D02F-7353-C2FF-963B-88624ACBB95E}"/>
              </a:ext>
            </a:extLst>
          </p:cNvPr>
          <p:cNvGraphicFramePr>
            <a:graphicFrameLocks noChangeAspect="1"/>
          </p:cNvGraphicFramePr>
          <p:nvPr>
            <p:extLst>
              <p:ext uri="{D42A27DB-BD31-4B8C-83A1-F6EECF244321}">
                <p14:modId xmlns:p14="http://schemas.microsoft.com/office/powerpoint/2010/main" val="62681979"/>
              </p:ext>
            </p:extLst>
          </p:nvPr>
        </p:nvGraphicFramePr>
        <p:xfrm>
          <a:off x="513415" y="4849014"/>
          <a:ext cx="3377268" cy="1086860"/>
        </p:xfrm>
        <a:graphic>
          <a:graphicData uri="http://schemas.openxmlformats.org/presentationml/2006/ole">
            <mc:AlternateContent xmlns:mc="http://schemas.openxmlformats.org/markup-compatibility/2006">
              <mc:Choice xmlns:v="urn:schemas-microsoft-com:vml" Requires="v">
                <p:oleObj name="Packager Shell Object" showAsIcon="1" r:id="rId3" imgW="1607851" imgH="518215" progId="Package">
                  <p:embed/>
                </p:oleObj>
              </mc:Choice>
              <mc:Fallback>
                <p:oleObj name="Packager Shell Object" showAsIcon="1" r:id="rId3" imgW="1607851" imgH="518215" progId="Package">
                  <p:embed/>
                  <p:pic>
                    <p:nvPicPr>
                      <p:cNvPr id="0" name=""/>
                      <p:cNvPicPr/>
                      <p:nvPr/>
                    </p:nvPicPr>
                    <p:blipFill>
                      <a:blip r:embed="rId4"/>
                      <a:stretch>
                        <a:fillRect/>
                      </a:stretch>
                    </p:blipFill>
                    <p:spPr>
                      <a:xfrm>
                        <a:off x="513415" y="4849014"/>
                        <a:ext cx="3377268" cy="1086860"/>
                      </a:xfrm>
                      <a:prstGeom prst="rect">
                        <a:avLst/>
                      </a:prstGeom>
                      <a:ln>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C1FF7ECD-9ED8-86DD-53EB-B7BA205F5CB7}"/>
              </a:ext>
            </a:extLst>
          </p:cNvPr>
          <p:cNvGraphicFramePr>
            <a:graphicFrameLocks noChangeAspect="1"/>
          </p:cNvGraphicFramePr>
          <p:nvPr>
            <p:extLst>
              <p:ext uri="{D42A27DB-BD31-4B8C-83A1-F6EECF244321}">
                <p14:modId xmlns:p14="http://schemas.microsoft.com/office/powerpoint/2010/main" val="1509022876"/>
              </p:ext>
            </p:extLst>
          </p:nvPr>
        </p:nvGraphicFramePr>
        <p:xfrm>
          <a:off x="4053727" y="4849014"/>
          <a:ext cx="3887359" cy="1086860"/>
        </p:xfrm>
        <a:graphic>
          <a:graphicData uri="http://schemas.openxmlformats.org/presentationml/2006/ole">
            <mc:AlternateContent xmlns:mc="http://schemas.openxmlformats.org/markup-compatibility/2006">
              <mc:Choice xmlns:v="urn:schemas-microsoft-com:vml" Requires="v">
                <p:oleObj name="Packager Shell Object" showAsIcon="1" r:id="rId5" imgW="1851691" imgH="518215" progId="Package">
                  <p:embed/>
                </p:oleObj>
              </mc:Choice>
              <mc:Fallback>
                <p:oleObj name="Packager Shell Object" showAsIcon="1" r:id="rId5" imgW="1851691" imgH="518215" progId="Package">
                  <p:embed/>
                  <p:pic>
                    <p:nvPicPr>
                      <p:cNvPr id="0" name=""/>
                      <p:cNvPicPr/>
                      <p:nvPr/>
                    </p:nvPicPr>
                    <p:blipFill>
                      <a:blip r:embed="rId6"/>
                      <a:stretch>
                        <a:fillRect/>
                      </a:stretch>
                    </p:blipFill>
                    <p:spPr>
                      <a:xfrm>
                        <a:off x="4053727" y="4849014"/>
                        <a:ext cx="3887359" cy="1086860"/>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80DE11AB-9B94-1F9A-C281-90E3E40C04F7}"/>
              </a:ext>
            </a:extLst>
          </p:cNvPr>
          <p:cNvGraphicFramePr>
            <a:graphicFrameLocks noChangeAspect="1"/>
          </p:cNvGraphicFramePr>
          <p:nvPr>
            <p:extLst>
              <p:ext uri="{D42A27DB-BD31-4B8C-83A1-F6EECF244321}">
                <p14:modId xmlns:p14="http://schemas.microsoft.com/office/powerpoint/2010/main" val="1263116865"/>
              </p:ext>
            </p:extLst>
          </p:nvPr>
        </p:nvGraphicFramePr>
        <p:xfrm>
          <a:off x="8104130" y="4849014"/>
          <a:ext cx="3403318" cy="1060690"/>
        </p:xfrm>
        <a:graphic>
          <a:graphicData uri="http://schemas.openxmlformats.org/presentationml/2006/ole">
            <mc:AlternateContent xmlns:mc="http://schemas.openxmlformats.org/markup-compatibility/2006">
              <mc:Choice xmlns:v="urn:schemas-microsoft-com:vml" Requires="v">
                <p:oleObj name="Packager Shell Object" showAsIcon="1" r:id="rId7" imgW="1661098" imgH="518215" progId="Package">
                  <p:embed/>
                </p:oleObj>
              </mc:Choice>
              <mc:Fallback>
                <p:oleObj name="Packager Shell Object" showAsIcon="1" r:id="rId7" imgW="1661098" imgH="518215" progId="Package">
                  <p:embed/>
                  <p:pic>
                    <p:nvPicPr>
                      <p:cNvPr id="0" name=""/>
                      <p:cNvPicPr/>
                      <p:nvPr/>
                    </p:nvPicPr>
                    <p:blipFill>
                      <a:blip r:embed="rId8"/>
                      <a:stretch>
                        <a:fillRect/>
                      </a:stretch>
                    </p:blipFill>
                    <p:spPr>
                      <a:xfrm>
                        <a:off x="8104130" y="4849014"/>
                        <a:ext cx="3403318" cy="106069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010029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D79EF-42DD-64BA-D92E-D5A88151DB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34D5B08-C1FD-48D7-8D39-E2BECFC50F25}"/>
              </a:ext>
            </a:extLst>
          </p:cNvPr>
          <p:cNvSpPr txBox="1"/>
          <p:nvPr/>
        </p:nvSpPr>
        <p:spPr>
          <a:xfrm>
            <a:off x="107577" y="133581"/>
            <a:ext cx="6096000" cy="369332"/>
          </a:xfrm>
          <a:prstGeom prst="rect">
            <a:avLst/>
          </a:prstGeom>
          <a:noFill/>
        </p:spPr>
        <p:txBody>
          <a:bodyPr wrap="square">
            <a:spAutoFit/>
          </a:bodyPr>
          <a:lstStyle/>
          <a:p>
            <a:pPr algn="just"/>
            <a:r>
              <a:rPr lang="en-US" sz="1800" b="1" dirty="0"/>
              <a:t>Train a NN in TF</a:t>
            </a:r>
          </a:p>
        </p:txBody>
      </p:sp>
      <p:pic>
        <p:nvPicPr>
          <p:cNvPr id="4" name="Picture 3">
            <a:extLst>
              <a:ext uri="{FF2B5EF4-FFF2-40B4-BE49-F238E27FC236}">
                <a16:creationId xmlns:a16="http://schemas.microsoft.com/office/drawing/2014/main" id="{3D131E0A-A5C3-D261-74D6-8349B4A2B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7" y="686960"/>
            <a:ext cx="5880847" cy="2929997"/>
          </a:xfrm>
          <a:prstGeom prst="rect">
            <a:avLst/>
          </a:prstGeom>
          <a:ln>
            <a:solidFill>
              <a:schemeClr val="tx1"/>
            </a:solidFill>
          </a:ln>
        </p:spPr>
      </p:pic>
      <p:sp>
        <p:nvSpPr>
          <p:cNvPr id="6" name="TextBox 5">
            <a:extLst>
              <a:ext uri="{FF2B5EF4-FFF2-40B4-BE49-F238E27FC236}">
                <a16:creationId xmlns:a16="http://schemas.microsoft.com/office/drawing/2014/main" id="{34295AF9-D13F-F9D5-94B7-9CEAB8979522}"/>
              </a:ext>
            </a:extLst>
          </p:cNvPr>
          <p:cNvSpPr txBox="1"/>
          <p:nvPr/>
        </p:nvSpPr>
        <p:spPr>
          <a:xfrm>
            <a:off x="5988423" y="686960"/>
            <a:ext cx="6096000" cy="2862322"/>
          </a:xfrm>
          <a:prstGeom prst="rect">
            <a:avLst/>
          </a:prstGeom>
          <a:noFill/>
        </p:spPr>
        <p:txBody>
          <a:bodyPr wrap="square">
            <a:spAutoFit/>
          </a:bodyPr>
          <a:lstStyle/>
          <a:p>
            <a:pPr algn="just"/>
            <a:r>
              <a:rPr lang="en-US" sz="1800" dirty="0"/>
              <a:t>Step1 – Specify the model which tells TF how to compute inference</a:t>
            </a:r>
          </a:p>
          <a:p>
            <a:pPr marL="285750" indent="-285750" algn="just">
              <a:buFont typeface="Arial" panose="020B0604020202020204" pitchFamily="34" charset="0"/>
              <a:buChar char="•"/>
            </a:pPr>
            <a:r>
              <a:rPr lang="en-US" dirty="0"/>
              <a:t>Define the number of layers and the units within each layer</a:t>
            </a:r>
            <a:endParaRPr lang="en-US" sz="1800" dirty="0"/>
          </a:p>
          <a:p>
            <a:pPr algn="just"/>
            <a:endParaRPr lang="en-US" sz="1800" dirty="0"/>
          </a:p>
          <a:p>
            <a:pPr algn="just"/>
            <a:r>
              <a:rPr lang="en-US" dirty="0"/>
              <a:t>Step2 – Compile the model using a specific loss function</a:t>
            </a:r>
          </a:p>
          <a:p>
            <a:pPr marL="285750" indent="-285750" algn="just">
              <a:buFont typeface="Arial" panose="020B0604020202020204" pitchFamily="34" charset="0"/>
              <a:buChar char="•"/>
            </a:pPr>
            <a:r>
              <a:rPr lang="en-US" dirty="0"/>
              <a:t>The baseline loss function is the logistic loss (aka binary cross-entropy loss) for classification problems  and the mean squared error loss for Regression problems.</a:t>
            </a:r>
          </a:p>
          <a:p>
            <a:pPr algn="just"/>
            <a:endParaRPr lang="en-US" dirty="0"/>
          </a:p>
          <a:p>
            <a:pPr algn="just"/>
            <a:r>
              <a:rPr lang="en-US" sz="1800" dirty="0"/>
              <a:t>Step3 – Train the model</a:t>
            </a:r>
          </a:p>
        </p:txBody>
      </p:sp>
      <p:pic>
        <p:nvPicPr>
          <p:cNvPr id="8" name="Picture 7">
            <a:extLst>
              <a:ext uri="{FF2B5EF4-FFF2-40B4-BE49-F238E27FC236}">
                <a16:creationId xmlns:a16="http://schemas.microsoft.com/office/drawing/2014/main" id="{6C98CE8F-6BE1-8910-2305-CC67C85E3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274" y="3801004"/>
            <a:ext cx="5234679" cy="2586946"/>
          </a:xfrm>
          <a:prstGeom prst="rect">
            <a:avLst/>
          </a:prstGeom>
          <a:ln>
            <a:solidFill>
              <a:schemeClr val="tx1"/>
            </a:solidFill>
          </a:ln>
        </p:spPr>
      </p:pic>
      <p:pic>
        <p:nvPicPr>
          <p:cNvPr id="10" name="Picture 9">
            <a:extLst>
              <a:ext uri="{FF2B5EF4-FFF2-40B4-BE49-F238E27FC236}">
                <a16:creationId xmlns:a16="http://schemas.microsoft.com/office/drawing/2014/main" id="{0DD3071B-A051-DF07-36C5-E1C79A974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77" y="3801004"/>
            <a:ext cx="4818542" cy="2586946"/>
          </a:xfrm>
          <a:prstGeom prst="rect">
            <a:avLst/>
          </a:prstGeom>
          <a:ln>
            <a:solidFill>
              <a:schemeClr val="tx1"/>
            </a:solidFill>
          </a:ln>
        </p:spPr>
      </p:pic>
      <p:sp>
        <p:nvSpPr>
          <p:cNvPr id="11" name="TextBox 10">
            <a:extLst>
              <a:ext uri="{FF2B5EF4-FFF2-40B4-BE49-F238E27FC236}">
                <a16:creationId xmlns:a16="http://schemas.microsoft.com/office/drawing/2014/main" id="{1FBC31D7-6BD4-735A-6748-EBA991B171C8}"/>
              </a:ext>
            </a:extLst>
          </p:cNvPr>
          <p:cNvSpPr txBox="1"/>
          <p:nvPr/>
        </p:nvSpPr>
        <p:spPr>
          <a:xfrm>
            <a:off x="10542494" y="3940315"/>
            <a:ext cx="1541929" cy="2308324"/>
          </a:xfrm>
          <a:prstGeom prst="rect">
            <a:avLst/>
          </a:prstGeom>
          <a:noFill/>
        </p:spPr>
        <p:txBody>
          <a:bodyPr wrap="square" rtlCol="0">
            <a:spAutoFit/>
          </a:bodyPr>
          <a:lstStyle/>
          <a:p>
            <a:r>
              <a:rPr lang="en-US" dirty="0"/>
              <a:t>Note: TF automatically calculates the cost by averaging across individual losses</a:t>
            </a:r>
            <a:endParaRPr lang="en-IN" dirty="0"/>
          </a:p>
        </p:txBody>
      </p:sp>
    </p:spTree>
    <p:extLst>
      <p:ext uri="{BB962C8B-B14F-4D97-AF65-F5344CB8AC3E}">
        <p14:creationId xmlns:p14="http://schemas.microsoft.com/office/powerpoint/2010/main" val="3779912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C16AB-8E53-0C80-CEB1-05ECE2D243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C960E-F22D-BAC9-B3E0-D2972CA56DB1}"/>
              </a:ext>
            </a:extLst>
          </p:cNvPr>
          <p:cNvSpPr txBox="1"/>
          <p:nvPr/>
        </p:nvSpPr>
        <p:spPr>
          <a:xfrm>
            <a:off x="6234545" y="143441"/>
            <a:ext cx="5734846" cy="2031325"/>
          </a:xfrm>
          <a:prstGeom prst="rect">
            <a:avLst/>
          </a:prstGeom>
          <a:noFill/>
        </p:spPr>
        <p:txBody>
          <a:bodyPr wrap="square" rtlCol="0">
            <a:spAutoFit/>
          </a:bodyPr>
          <a:lstStyle/>
          <a:p>
            <a:r>
              <a:rPr lang="en-US" dirty="0"/>
              <a:t>In order to use Gradient Descent, a key step is to compute partial derivatives. </a:t>
            </a:r>
          </a:p>
          <a:p>
            <a:endParaRPr lang="en-US" dirty="0"/>
          </a:p>
          <a:p>
            <a:r>
              <a:rPr lang="en-US" dirty="0"/>
              <a:t>The backpropagation algorithm is standard practice to compute partial derivatives. </a:t>
            </a:r>
          </a:p>
          <a:p>
            <a:endParaRPr lang="en-US" dirty="0"/>
          </a:p>
          <a:p>
            <a:r>
              <a:rPr lang="en-US" dirty="0"/>
              <a:t>Simply using </a:t>
            </a:r>
            <a:r>
              <a:rPr lang="en-US" dirty="0" err="1"/>
              <a:t>model.fit</a:t>
            </a:r>
            <a:r>
              <a:rPr lang="en-US" dirty="0"/>
              <a:t>() performs back-prop in TF</a:t>
            </a:r>
            <a:endParaRPr lang="en-IN" dirty="0"/>
          </a:p>
        </p:txBody>
      </p:sp>
      <p:pic>
        <p:nvPicPr>
          <p:cNvPr id="4" name="Picture 3">
            <a:extLst>
              <a:ext uri="{FF2B5EF4-FFF2-40B4-BE49-F238E27FC236}">
                <a16:creationId xmlns:a16="http://schemas.microsoft.com/office/drawing/2014/main" id="{26A7112E-CC19-1974-DAAD-828D1A0C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09" y="140993"/>
            <a:ext cx="5873391" cy="2783048"/>
          </a:xfrm>
          <a:prstGeom prst="rect">
            <a:avLst/>
          </a:prstGeom>
          <a:ln>
            <a:solidFill>
              <a:schemeClr val="tx1"/>
            </a:solidFill>
          </a:ln>
        </p:spPr>
      </p:pic>
      <p:sp>
        <p:nvSpPr>
          <p:cNvPr id="5" name="TextBox 4">
            <a:extLst>
              <a:ext uri="{FF2B5EF4-FFF2-40B4-BE49-F238E27FC236}">
                <a16:creationId xmlns:a16="http://schemas.microsoft.com/office/drawing/2014/main" id="{AE118FD6-D301-461C-EBCC-81E1210A8BE5}"/>
              </a:ext>
            </a:extLst>
          </p:cNvPr>
          <p:cNvSpPr txBox="1"/>
          <p:nvPr/>
        </p:nvSpPr>
        <p:spPr>
          <a:xfrm>
            <a:off x="138939" y="3056797"/>
            <a:ext cx="11746782" cy="1754326"/>
          </a:xfrm>
          <a:prstGeom prst="rect">
            <a:avLst/>
          </a:prstGeom>
          <a:noFill/>
        </p:spPr>
        <p:txBody>
          <a:bodyPr wrap="square">
            <a:spAutoFit/>
          </a:bodyPr>
          <a:lstStyle/>
          <a:p>
            <a:pPr algn="just"/>
            <a:r>
              <a:rPr lang="en-US" sz="1800" b="1" dirty="0"/>
              <a:t>ACTIVATION FUNCTIONS</a:t>
            </a:r>
          </a:p>
          <a:p>
            <a:pPr algn="just"/>
            <a:endParaRPr lang="en-US" b="1" dirty="0"/>
          </a:p>
          <a:p>
            <a:pPr marL="285750" indent="-285750" algn="just">
              <a:buFontTx/>
              <a:buChar char="-"/>
            </a:pPr>
            <a:r>
              <a:rPr lang="en-US" sz="1800" dirty="0"/>
              <a:t>So far, we’ve been building the NNs by taking logistic regression units and stringing them together</a:t>
            </a:r>
          </a:p>
          <a:p>
            <a:pPr marL="285750" indent="-285750" algn="just">
              <a:buFontTx/>
              <a:buChar char="-"/>
            </a:pPr>
            <a:r>
              <a:rPr lang="en-US" sz="1800" dirty="0"/>
              <a:t>Rather than modeling neurons as binary numbers between 0 and 1 (used for estimating probabilities), alternatively, a neuron could be modelled as any non-negative number (0 up to a very large number). To allow a value &gt; 1 ( and outside the range of 0 and 1), we coul</a:t>
            </a:r>
            <a:r>
              <a:rPr lang="en-US" dirty="0"/>
              <a:t>d use the RELU activation or LINEAR activation functions</a:t>
            </a:r>
            <a:endParaRPr lang="en-US" sz="1800" dirty="0"/>
          </a:p>
        </p:txBody>
      </p:sp>
      <p:pic>
        <p:nvPicPr>
          <p:cNvPr id="1026" name="Picture 2" descr="Activation Functions in Deep Learning: Understanding the Role of Activation  Functions in Neural Networks | by udit | Medium">
            <a:extLst>
              <a:ext uri="{FF2B5EF4-FFF2-40B4-BE49-F238E27FC236}">
                <a16:creationId xmlns:a16="http://schemas.microsoft.com/office/drawing/2014/main" id="{194C2070-E724-E419-375C-5CD1A91F7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318" t="3394" r="3051" b="50000"/>
          <a:stretch/>
        </p:blipFill>
        <p:spPr bwMode="auto">
          <a:xfrm>
            <a:off x="766618" y="5061388"/>
            <a:ext cx="2311680" cy="16556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Activation Functions in Deep Learning: Understanding the Role of Activation  Functions in Neural Networks | by udit | Medium">
            <a:extLst>
              <a:ext uri="{FF2B5EF4-FFF2-40B4-BE49-F238E27FC236}">
                <a16:creationId xmlns:a16="http://schemas.microsoft.com/office/drawing/2014/main" id="{CA15513F-CD45-0CB8-B7A4-ADDDC3BDE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764" t="57653" r="6862"/>
          <a:stretch/>
        </p:blipFill>
        <p:spPr bwMode="auto">
          <a:xfrm>
            <a:off x="6507018" y="4983025"/>
            <a:ext cx="1874982" cy="18123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C58E26-B54A-1222-CEDF-F60D61495992}"/>
              </a:ext>
            </a:extLst>
          </p:cNvPr>
          <p:cNvSpPr txBox="1"/>
          <p:nvPr/>
        </p:nvSpPr>
        <p:spPr>
          <a:xfrm>
            <a:off x="3426691" y="5237018"/>
            <a:ext cx="1917513" cy="923330"/>
          </a:xfrm>
          <a:prstGeom prst="rect">
            <a:avLst/>
          </a:prstGeom>
          <a:noFill/>
        </p:spPr>
        <p:txBody>
          <a:bodyPr wrap="none" rtlCol="0">
            <a:spAutoFit/>
          </a:bodyPr>
          <a:lstStyle/>
          <a:p>
            <a:r>
              <a:rPr lang="en-US" dirty="0"/>
              <a:t>g(z) = max(0, z)</a:t>
            </a:r>
          </a:p>
          <a:p>
            <a:r>
              <a:rPr lang="en-US" dirty="0"/>
              <a:t>If z &lt; 0 </a:t>
            </a:r>
            <a:r>
              <a:rPr lang="en-US" dirty="0">
                <a:sym typeface="Wingdings" panose="05000000000000000000" pitchFamily="2" charset="2"/>
              </a:rPr>
              <a:t> g(z) = 0</a:t>
            </a:r>
          </a:p>
          <a:p>
            <a:r>
              <a:rPr lang="en-US" dirty="0">
                <a:sym typeface="Wingdings" panose="05000000000000000000" pitchFamily="2" charset="2"/>
              </a:rPr>
              <a:t>If z &gt;= 0  g(z) = z</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EC21E2-0416-2A0F-DA41-F6B92FED84DB}"/>
                  </a:ext>
                </a:extLst>
              </p:cNvPr>
              <p:cNvSpPr txBox="1"/>
              <p:nvPr/>
            </p:nvSpPr>
            <p:spPr>
              <a:xfrm>
                <a:off x="8576821" y="5514017"/>
                <a:ext cx="22087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acc>
                        <m:accPr>
                          <m:chr m:val="̅"/>
                          <m:ctrlPr>
                            <a:rPr lang="en-US" i="1">
                              <a:latin typeface="Cambria Math" panose="02040503050406030204" pitchFamily="18" charset="0"/>
                            </a:rPr>
                          </m:ctrlPr>
                        </m:accPr>
                        <m:e>
                          <m:r>
                            <a:rPr lang="en-US" b="0" i="1" smtClean="0">
                              <a:latin typeface="Cambria Math" panose="02040503050406030204" pitchFamily="18" charset="0"/>
                            </a:rPr>
                            <m:t>.</m:t>
                          </m:r>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IN" dirty="0"/>
              </a:p>
            </p:txBody>
          </p:sp>
        </mc:Choice>
        <mc:Fallback xmlns="">
          <p:sp>
            <p:nvSpPr>
              <p:cNvPr id="7" name="TextBox 6">
                <a:extLst>
                  <a:ext uri="{FF2B5EF4-FFF2-40B4-BE49-F238E27FC236}">
                    <a16:creationId xmlns:a16="http://schemas.microsoft.com/office/drawing/2014/main" id="{02EC21E2-0416-2A0F-DA41-F6B92FED84DB}"/>
                  </a:ext>
                </a:extLst>
              </p:cNvPr>
              <p:cNvSpPr txBox="1">
                <a:spLocks noRot="1" noChangeAspect="1" noMove="1" noResize="1" noEditPoints="1" noAdjustHandles="1" noChangeArrowheads="1" noChangeShapeType="1" noTextEdit="1"/>
              </p:cNvSpPr>
              <p:nvPr/>
            </p:nvSpPr>
            <p:spPr>
              <a:xfrm>
                <a:off x="8576821" y="5514017"/>
                <a:ext cx="2208746" cy="369332"/>
              </a:xfrm>
              <a:prstGeom prst="rect">
                <a:avLst/>
              </a:prstGeom>
              <a:blipFill>
                <a:blip r:embed="rId4"/>
                <a:stretch>
                  <a:fillRect b="-6667"/>
                </a:stretch>
              </a:blipFill>
            </p:spPr>
            <p:txBody>
              <a:bodyPr/>
              <a:lstStyle/>
              <a:p>
                <a:r>
                  <a:rPr lang="en-IN">
                    <a:noFill/>
                  </a:rPr>
                  <a:t> </a:t>
                </a:r>
              </a:p>
            </p:txBody>
          </p:sp>
        </mc:Fallback>
      </mc:AlternateContent>
    </p:spTree>
    <p:extLst>
      <p:ext uri="{BB962C8B-B14F-4D97-AF65-F5344CB8AC3E}">
        <p14:creationId xmlns:p14="http://schemas.microsoft.com/office/powerpoint/2010/main" val="359645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C2F8B8E-CE68-15DA-2E52-B4A654DAA979}"/>
              </a:ext>
            </a:extLst>
          </p:cNvPr>
          <p:cNvSpPr txBox="1"/>
          <p:nvPr/>
        </p:nvSpPr>
        <p:spPr>
          <a:xfrm>
            <a:off x="152400" y="152400"/>
            <a:ext cx="11887200" cy="6186309"/>
          </a:xfrm>
          <a:prstGeom prst="rect">
            <a:avLst/>
          </a:prstGeom>
          <a:noFill/>
        </p:spPr>
        <p:txBody>
          <a:bodyPr wrap="square" rtlCol="0">
            <a:spAutoFit/>
          </a:bodyPr>
          <a:lstStyle/>
          <a:p>
            <a:r>
              <a:rPr lang="en-US" dirty="0"/>
              <a:t>Note: If you use the linear activation function, you are not using any activation function as such because the output of the dot product of the input and the weight plus the sum is passed to another layer as is. Hence, sometimes this activation function is also called “No Activation Function”</a:t>
            </a:r>
          </a:p>
          <a:p>
            <a:endParaRPr lang="en-US" dirty="0"/>
          </a:p>
          <a:p>
            <a:r>
              <a:rPr lang="en-US" b="1" dirty="0"/>
              <a:t>How to choose an Activation </a:t>
            </a:r>
            <a:r>
              <a:rPr lang="en-US" b="1" dirty="0" err="1"/>
              <a:t>Fn</a:t>
            </a:r>
            <a:r>
              <a:rPr lang="en-US" b="1" dirty="0"/>
              <a:t>?</a:t>
            </a:r>
          </a:p>
          <a:p>
            <a:endParaRPr lang="en-US" b="1" dirty="0"/>
          </a:p>
          <a:p>
            <a:r>
              <a:rPr lang="en-US" dirty="0"/>
              <a:t>When choosing the activation function for the </a:t>
            </a:r>
            <a:r>
              <a:rPr lang="en-US" u="sng" dirty="0"/>
              <a:t>output layer</a:t>
            </a:r>
            <a:r>
              <a:rPr lang="en-US" dirty="0"/>
              <a:t>, there is often one fairly neutral choice depending on the target label </a:t>
            </a:r>
          </a:p>
          <a:p>
            <a:pPr marL="285750" indent="-285750">
              <a:buFontTx/>
              <a:buChar char="-"/>
            </a:pPr>
            <a:r>
              <a:rPr lang="en-US" dirty="0"/>
              <a:t>If y = 0 or 1 </a:t>
            </a:r>
            <a:r>
              <a:rPr lang="en-US" dirty="0">
                <a:sym typeface="Wingdings" panose="05000000000000000000" pitchFamily="2" charset="2"/>
              </a:rPr>
              <a:t> Choose the sigmoid activation because this is a binary classification problem</a:t>
            </a:r>
          </a:p>
          <a:p>
            <a:pPr marL="285750" indent="-285750">
              <a:buFontTx/>
              <a:buChar char="-"/>
            </a:pPr>
            <a:r>
              <a:rPr lang="en-US" dirty="0">
                <a:sym typeface="Wingdings" panose="05000000000000000000" pitchFamily="2" charset="2"/>
              </a:rPr>
              <a:t>If y = +</a:t>
            </a:r>
            <a:r>
              <a:rPr lang="en-US" dirty="0" err="1">
                <a:sym typeface="Wingdings" panose="05000000000000000000" pitchFamily="2" charset="2"/>
              </a:rPr>
              <a:t>ve</a:t>
            </a:r>
            <a:r>
              <a:rPr lang="en-US" dirty="0">
                <a:sym typeface="Wingdings" panose="05000000000000000000" pitchFamily="2" charset="2"/>
              </a:rPr>
              <a:t> or –</a:t>
            </a:r>
            <a:r>
              <a:rPr lang="en-US" dirty="0" err="1">
                <a:sym typeface="Wingdings" panose="05000000000000000000" pitchFamily="2" charset="2"/>
              </a:rPr>
              <a:t>ve</a:t>
            </a:r>
            <a:r>
              <a:rPr lang="en-US" dirty="0">
                <a:sym typeface="Wingdings" panose="05000000000000000000" pitchFamily="2" charset="2"/>
              </a:rPr>
              <a:t>  Choose the linear activation because the NN can take up any value to match up with the target, hence this is a regression problem</a:t>
            </a:r>
          </a:p>
          <a:p>
            <a:pPr marL="285750" indent="-285750">
              <a:buFontTx/>
              <a:buChar char="-"/>
            </a:pPr>
            <a:r>
              <a:rPr lang="en-US" dirty="0">
                <a:sym typeface="Wingdings" panose="05000000000000000000" pitchFamily="2" charset="2"/>
              </a:rPr>
              <a:t>If y &gt;= 0 (only positive values)  Choose the RELU activation function since y can take up only positive values.</a:t>
            </a:r>
          </a:p>
          <a:p>
            <a:pPr marL="285750" indent="-285750">
              <a:buFontTx/>
              <a:buChar char="-"/>
            </a:pPr>
            <a:r>
              <a:rPr lang="en-US" dirty="0">
                <a:sym typeface="Wingdings" panose="05000000000000000000" pitchFamily="2" charset="2"/>
              </a:rPr>
              <a:t>If y is multi-label  use </a:t>
            </a:r>
            <a:r>
              <a:rPr lang="en-US" dirty="0" err="1">
                <a:sym typeface="Wingdings" panose="05000000000000000000" pitchFamily="2" charset="2"/>
              </a:rPr>
              <a:t>softmax</a:t>
            </a:r>
            <a:r>
              <a:rPr lang="en-US" dirty="0">
                <a:sym typeface="Wingdings" panose="05000000000000000000" pitchFamily="2" charset="2"/>
              </a:rPr>
              <a:t> (discussed later)</a:t>
            </a:r>
          </a:p>
          <a:p>
            <a:endParaRPr lang="en-US" dirty="0">
              <a:sym typeface="Wingdings" panose="05000000000000000000" pitchFamily="2" charset="2"/>
            </a:endParaRPr>
          </a:p>
          <a:p>
            <a:r>
              <a:rPr lang="en-US" dirty="0">
                <a:sym typeface="Wingdings" panose="05000000000000000000" pitchFamily="2" charset="2"/>
              </a:rPr>
              <a:t>To summarize, for the output layer, choosing the activation will depend on the label y</a:t>
            </a:r>
          </a:p>
          <a:p>
            <a:endParaRPr lang="en-US" dirty="0">
              <a:sym typeface="Wingdings" panose="05000000000000000000" pitchFamily="2" charset="2"/>
            </a:endParaRPr>
          </a:p>
          <a:p>
            <a:r>
              <a:rPr lang="en-US" dirty="0">
                <a:sym typeface="Wingdings" panose="05000000000000000000" pitchFamily="2" charset="2"/>
              </a:rPr>
              <a:t>For Hidden Layers:</a:t>
            </a:r>
          </a:p>
          <a:p>
            <a:pPr marL="285750" indent="-285750">
              <a:buFontTx/>
              <a:buChar char="-"/>
            </a:pPr>
            <a:r>
              <a:rPr lang="en-US" dirty="0">
                <a:sym typeface="Wingdings" panose="05000000000000000000" pitchFamily="2" charset="2"/>
              </a:rPr>
              <a:t>The RELU activation is by far the most common choice except for binary classification problems (for which sigmoid is the most common choice)</a:t>
            </a:r>
          </a:p>
          <a:p>
            <a:pPr marL="742950" lvl="1" indent="-285750">
              <a:buFontTx/>
              <a:buChar char="-"/>
            </a:pPr>
            <a:r>
              <a:rPr lang="en-US" dirty="0">
                <a:sym typeface="Wingdings" panose="05000000000000000000" pitchFamily="2" charset="2"/>
              </a:rPr>
              <a:t>The RELU is a bit faster to compute</a:t>
            </a:r>
          </a:p>
          <a:p>
            <a:pPr marL="742950" lvl="1" indent="-285750">
              <a:buFontTx/>
              <a:buChar char="-"/>
            </a:pPr>
            <a:r>
              <a:rPr lang="en-US" dirty="0">
                <a:sym typeface="Wingdings" panose="05000000000000000000" pitchFamily="2" charset="2"/>
              </a:rPr>
              <a:t>RELU is flat only in one part of the graph (the left part) whereas sigmoid is flat on both the left and the right part of the graph. When a function is flat at a lot of places, gradient descent is really slow!</a:t>
            </a:r>
          </a:p>
        </p:txBody>
      </p:sp>
      <p:sp>
        <p:nvSpPr>
          <p:cNvPr id="5" name="TextBox 4">
            <a:extLst>
              <a:ext uri="{FF2B5EF4-FFF2-40B4-BE49-F238E27FC236}">
                <a16:creationId xmlns:a16="http://schemas.microsoft.com/office/drawing/2014/main" id="{A9E9E240-4EAF-DFD1-53C8-CF6A1466C908}"/>
              </a:ext>
            </a:extLst>
          </p:cNvPr>
          <p:cNvSpPr txBox="1"/>
          <p:nvPr/>
        </p:nvSpPr>
        <p:spPr>
          <a:xfrm>
            <a:off x="152400" y="6347012"/>
            <a:ext cx="11958918" cy="369332"/>
          </a:xfrm>
          <a:prstGeom prst="rect">
            <a:avLst/>
          </a:prstGeom>
          <a:noFill/>
        </p:spPr>
        <p:txBody>
          <a:bodyPr wrap="square" rtlCol="0">
            <a:spAutoFit/>
          </a:bodyPr>
          <a:lstStyle/>
          <a:p>
            <a:r>
              <a:rPr lang="en-US" dirty="0"/>
              <a:t>Other popular activation functions are: tanh, leaky RELU, Swish and </a:t>
            </a:r>
            <a:r>
              <a:rPr lang="en-US" dirty="0" err="1"/>
              <a:t>Softmax</a:t>
            </a:r>
            <a:r>
              <a:rPr lang="en-US" dirty="0"/>
              <a:t> </a:t>
            </a:r>
            <a:endParaRPr lang="en-IN" dirty="0"/>
          </a:p>
        </p:txBody>
      </p:sp>
    </p:spTree>
    <p:extLst>
      <p:ext uri="{BB962C8B-B14F-4D97-AF65-F5344CB8AC3E}">
        <p14:creationId xmlns:p14="http://schemas.microsoft.com/office/powerpoint/2010/main" val="873206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A2FAB5-B393-5EEC-91CD-C62CB9089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05" y="165663"/>
            <a:ext cx="6961528" cy="3456078"/>
          </a:xfrm>
          <a:prstGeom prst="rect">
            <a:avLst/>
          </a:prstGeom>
          <a:ln>
            <a:solidFill>
              <a:schemeClr val="tx1"/>
            </a:solidFill>
          </a:ln>
        </p:spPr>
      </p:pic>
      <p:sp>
        <p:nvSpPr>
          <p:cNvPr id="6" name="TextBox 5">
            <a:extLst>
              <a:ext uri="{FF2B5EF4-FFF2-40B4-BE49-F238E27FC236}">
                <a16:creationId xmlns:a16="http://schemas.microsoft.com/office/drawing/2014/main" id="{F86C6F17-B760-B2BD-B2BA-BA24E85102ED}"/>
              </a:ext>
            </a:extLst>
          </p:cNvPr>
          <p:cNvSpPr txBox="1"/>
          <p:nvPr/>
        </p:nvSpPr>
        <p:spPr>
          <a:xfrm>
            <a:off x="201705" y="4177553"/>
            <a:ext cx="11788589" cy="2585323"/>
          </a:xfrm>
          <a:prstGeom prst="rect">
            <a:avLst/>
          </a:prstGeom>
          <a:noFill/>
        </p:spPr>
        <p:txBody>
          <a:bodyPr wrap="square" rtlCol="0">
            <a:spAutoFit/>
          </a:bodyPr>
          <a:lstStyle/>
          <a:p>
            <a:pPr algn="just"/>
            <a:r>
              <a:rPr lang="en-US" dirty="0"/>
              <a:t>Why do we need activation functions?</a:t>
            </a:r>
            <a:r>
              <a:rPr lang="en-IN" dirty="0"/>
              <a:t> Why cant we use linear activation/no-activation all the time?</a:t>
            </a:r>
          </a:p>
          <a:p>
            <a:pPr marL="285750" indent="-285750" algn="just">
              <a:buFontTx/>
              <a:buChar char="-"/>
            </a:pPr>
            <a:r>
              <a:rPr lang="en-IN" dirty="0"/>
              <a:t>Using linear activation function for all neurons changes the NN to a linear model and thus the NN will not be able to fit anything more complex than a linear model. This is because the linear function of a linear function is itself a linear function. Furthermore, if we use linear activation for all hidden layers and use a logistic activation for the output layer, then the model is equivalent to a logistic regression model.</a:t>
            </a:r>
          </a:p>
          <a:p>
            <a:pPr marL="285750" indent="-285750" algn="just">
              <a:buFontTx/>
              <a:buChar char="-"/>
            </a:pPr>
            <a:r>
              <a:rPr lang="en-IN" dirty="0"/>
              <a:t>Another way to put this is that linear functions only represent linear transformations (scaling the number by a certain factor, rotating, etc.). Many real world problems have a non-linear relationship between inputs and outputs</a:t>
            </a:r>
          </a:p>
          <a:p>
            <a:pPr marL="285750" indent="-285750" algn="just">
              <a:buFontTx/>
              <a:buChar char="-"/>
            </a:pPr>
            <a:r>
              <a:rPr lang="en-IN" dirty="0"/>
              <a:t>Thus, to fit complex features and learn complex relationships between the hidden variables, we use a non-linear function such as the RELU. </a:t>
            </a:r>
            <a:endParaRPr lang="en-US" dirty="0"/>
          </a:p>
        </p:txBody>
      </p:sp>
      <p:pic>
        <p:nvPicPr>
          <p:cNvPr id="9" name="Picture 8">
            <a:extLst>
              <a:ext uri="{FF2B5EF4-FFF2-40B4-BE49-F238E27FC236}">
                <a16:creationId xmlns:a16="http://schemas.microsoft.com/office/drawing/2014/main" id="{E00C1AE3-6B49-31C7-1120-33A0B1489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711" y="639659"/>
            <a:ext cx="4535084" cy="2040788"/>
          </a:xfrm>
          <a:prstGeom prst="rect">
            <a:avLst/>
          </a:prstGeom>
          <a:ln>
            <a:solidFill>
              <a:schemeClr val="tx1"/>
            </a:solidFill>
          </a:ln>
        </p:spPr>
      </p:pic>
    </p:spTree>
    <p:extLst>
      <p:ext uri="{BB962C8B-B14F-4D97-AF65-F5344CB8AC3E}">
        <p14:creationId xmlns:p14="http://schemas.microsoft.com/office/powerpoint/2010/main" val="828261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3229BC-AEB7-E0E3-96D0-85FA003AFC33}"/>
              </a:ext>
            </a:extLst>
          </p:cNvPr>
          <p:cNvSpPr txBox="1"/>
          <p:nvPr/>
        </p:nvSpPr>
        <p:spPr>
          <a:xfrm>
            <a:off x="116541" y="106687"/>
            <a:ext cx="11806517" cy="923330"/>
          </a:xfrm>
          <a:prstGeom prst="rect">
            <a:avLst/>
          </a:prstGeom>
          <a:noFill/>
        </p:spPr>
        <p:txBody>
          <a:bodyPr wrap="square">
            <a:spAutoFit/>
          </a:bodyPr>
          <a:lstStyle/>
          <a:p>
            <a:r>
              <a:rPr lang="en-US" b="1" dirty="0"/>
              <a:t>Notes on RELU activation</a:t>
            </a:r>
          </a:p>
          <a:p>
            <a:r>
              <a:rPr lang="en-US" dirty="0"/>
              <a:t>- The sigmoid function is best for on/off binary situations. The Relu provides a continuous linear relationship and has an “off” range when the value is zero. The “off” feature makes RELU a non-linear activation function. </a:t>
            </a:r>
          </a:p>
        </p:txBody>
      </p:sp>
      <p:sp>
        <p:nvSpPr>
          <p:cNvPr id="6" name="TextBox 5">
            <a:extLst>
              <a:ext uri="{FF2B5EF4-FFF2-40B4-BE49-F238E27FC236}">
                <a16:creationId xmlns:a16="http://schemas.microsoft.com/office/drawing/2014/main" id="{9DB12F37-95F4-DA9E-B694-DB24EB95C6A8}"/>
              </a:ext>
            </a:extLst>
          </p:cNvPr>
          <p:cNvSpPr txBox="1"/>
          <p:nvPr/>
        </p:nvSpPr>
        <p:spPr>
          <a:xfrm>
            <a:off x="221673" y="3241964"/>
            <a:ext cx="1170138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function shown is piecewise linear – the slope is consistent during the linear portion and then changes abruptly at the transition points.</a:t>
            </a:r>
          </a:p>
          <a:p>
            <a:pPr marL="285750" indent="-285750">
              <a:buFont typeface="Arial" panose="020B0604020202020204" pitchFamily="34" charset="0"/>
              <a:buChar char="•"/>
            </a:pPr>
            <a:r>
              <a:rPr lang="en-US" dirty="0"/>
              <a:t>At the transition points, a new linear function is added which produces a new slope</a:t>
            </a:r>
            <a:r>
              <a:rPr lang="en-IN" dirty="0"/>
              <a:t>. This new function, however, does not contribute to the slope prior to the transition point.</a:t>
            </a:r>
          </a:p>
          <a:p>
            <a:pPr marL="285750" indent="-285750">
              <a:buFont typeface="Arial" panose="020B0604020202020204" pitchFamily="34" charset="0"/>
              <a:buChar char="•"/>
            </a:pPr>
            <a:r>
              <a:rPr lang="en-IN" dirty="0"/>
              <a:t>The non-linear activation function is responsible for disabling the input prior to and sometimes after the transition point</a:t>
            </a:r>
          </a:p>
          <a:p>
            <a:pPr marL="285750" indent="-285750">
              <a:buFont typeface="Arial" panose="020B0604020202020204" pitchFamily="34" charset="0"/>
              <a:buChar char="•"/>
            </a:pPr>
            <a:r>
              <a:rPr lang="en-IN" dirty="0"/>
              <a:t>Relu’s non-linear behaviour provides the needed ability to turn on/off functions/units – Relu will cut-off a function/unit preventing it from interfering it with the next unit. The Relu zeros a unit till it reaches the right threshold to match the output. This “off” or disable feature of Relu enables models to stitch together linear segments and model complex-non-linear functions.</a:t>
            </a:r>
          </a:p>
          <a:p>
            <a:endParaRPr lang="en-IN" dirty="0"/>
          </a:p>
          <a:p>
            <a:r>
              <a:rPr lang="en-IN" dirty="0"/>
              <a:t>Note: Try out this lab during premium subscription</a:t>
            </a:r>
            <a:endParaRPr lang="en-US" dirty="0"/>
          </a:p>
        </p:txBody>
      </p:sp>
      <p:pic>
        <p:nvPicPr>
          <p:cNvPr id="8" name="Picture 7">
            <a:extLst>
              <a:ext uri="{FF2B5EF4-FFF2-40B4-BE49-F238E27FC236}">
                <a16:creationId xmlns:a16="http://schemas.microsoft.com/office/drawing/2014/main" id="{04F67AB2-E392-4585-7161-A12977888F22}"/>
              </a:ext>
            </a:extLst>
          </p:cNvPr>
          <p:cNvPicPr>
            <a:picLocks noChangeAspect="1"/>
          </p:cNvPicPr>
          <p:nvPr/>
        </p:nvPicPr>
        <p:blipFill>
          <a:blip r:embed="rId2"/>
          <a:stretch>
            <a:fillRect/>
          </a:stretch>
        </p:blipFill>
        <p:spPr>
          <a:xfrm>
            <a:off x="4027055" y="1094783"/>
            <a:ext cx="3159526" cy="2082415"/>
          </a:xfrm>
          <a:prstGeom prst="rect">
            <a:avLst/>
          </a:prstGeom>
          <a:ln>
            <a:solidFill>
              <a:schemeClr val="tx1"/>
            </a:solidFill>
          </a:ln>
        </p:spPr>
      </p:pic>
    </p:spTree>
    <p:extLst>
      <p:ext uri="{BB962C8B-B14F-4D97-AF65-F5344CB8AC3E}">
        <p14:creationId xmlns:p14="http://schemas.microsoft.com/office/powerpoint/2010/main" val="26974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16A58D-8D91-0DA2-7386-4598C5897A5D}"/>
                  </a:ext>
                </a:extLst>
              </p:cNvPr>
              <p:cNvSpPr txBox="1"/>
              <p:nvPr/>
            </p:nvSpPr>
            <p:spPr>
              <a:xfrm>
                <a:off x="116541" y="106687"/>
                <a:ext cx="11806517" cy="3664336"/>
              </a:xfrm>
              <a:prstGeom prst="rect">
                <a:avLst/>
              </a:prstGeom>
              <a:noFill/>
            </p:spPr>
            <p:txBody>
              <a:bodyPr wrap="square">
                <a:spAutoFit/>
              </a:bodyPr>
              <a:lstStyle/>
              <a:p>
                <a:r>
                  <a:rPr lang="en-US" b="1" dirty="0"/>
                  <a:t>Multiclass Classification – NN</a:t>
                </a:r>
              </a:p>
              <a:p>
                <a:endParaRPr lang="en-US" b="1" dirty="0"/>
              </a:p>
              <a:p>
                <a:pPr marL="285750" indent="-285750">
                  <a:buFontTx/>
                  <a:buChar char="-"/>
                </a:pPr>
                <a:r>
                  <a:rPr lang="en-US" dirty="0"/>
                  <a:t>Multiclass classification refers to problems where you can have more than 2 possible output labels (example – 10 possible digits to recognize starting from 0 to 9)</a:t>
                </a:r>
              </a:p>
              <a:p>
                <a:pPr marL="285750" indent="-285750">
                  <a:buFontTx/>
                  <a:buChar char="-"/>
                </a:pPr>
                <a:r>
                  <a:rPr lang="en-US" dirty="0"/>
                  <a:t>In multiclass classification, y can only take a small number of discrete categories, not any number of categories</a:t>
                </a:r>
              </a:p>
              <a:p>
                <a:pPr marL="285750" indent="-285750">
                  <a:buFontTx/>
                  <a:buChar char="-"/>
                </a:pPr>
                <a:r>
                  <a:rPr lang="en-US" dirty="0"/>
                  <a:t>The learning algorithm needs to learn a decision boundary to classify multiple y labels instead of just 1 y label</a:t>
                </a:r>
              </a:p>
              <a:p>
                <a:pPr marL="285750" indent="-285750">
                  <a:buFontTx/>
                  <a:buChar char="-"/>
                </a:pPr>
                <a:endParaRPr lang="en-US" dirty="0"/>
              </a:p>
              <a:p>
                <a:r>
                  <a:rPr lang="en-US" dirty="0" err="1"/>
                  <a:t>Softmax</a:t>
                </a:r>
                <a:r>
                  <a:rPr lang="en-US" dirty="0"/>
                  <a:t> Regression Algorithm - is a generalization of the logistic regression algorithm to a multiclass context.</a:t>
                </a:r>
              </a:p>
              <a:p>
                <a:endParaRPr lang="en-US" dirty="0"/>
              </a:p>
              <a:p>
                <a:r>
                  <a:rPr lang="en-US" dirty="0"/>
                  <a:t>Logistic Regression (2 possible output values)</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m:oMathPara>
                </a14:m>
                <a:endParaRPr lang="en-US" b="0"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=0</m:t>
                        </m:r>
                      </m:e>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oMath>
                </a14:m>
                <a:endParaRPr lang="en-US" b="0" dirty="0"/>
              </a:p>
            </p:txBody>
          </p:sp>
        </mc:Choice>
        <mc:Fallback xmlns="">
          <p:sp>
            <p:nvSpPr>
              <p:cNvPr id="4" name="TextBox 3">
                <a:extLst>
                  <a:ext uri="{FF2B5EF4-FFF2-40B4-BE49-F238E27FC236}">
                    <a16:creationId xmlns:a16="http://schemas.microsoft.com/office/drawing/2014/main" id="{C416A58D-8D91-0DA2-7386-4598C5897A5D}"/>
                  </a:ext>
                </a:extLst>
              </p:cNvPr>
              <p:cNvSpPr txBox="1">
                <a:spLocks noRot="1" noChangeAspect="1" noMove="1" noResize="1" noEditPoints="1" noAdjustHandles="1" noChangeArrowheads="1" noChangeShapeType="1" noTextEdit="1"/>
              </p:cNvSpPr>
              <p:nvPr/>
            </p:nvSpPr>
            <p:spPr>
              <a:xfrm>
                <a:off x="116541" y="106687"/>
                <a:ext cx="11806517" cy="3664336"/>
              </a:xfrm>
              <a:prstGeom prst="rect">
                <a:avLst/>
              </a:prstGeom>
              <a:blipFill>
                <a:blip r:embed="rId2"/>
                <a:stretch>
                  <a:fillRect l="-413" t="-998" r="-465"/>
                </a:stretch>
              </a:blipFill>
            </p:spPr>
            <p:txBody>
              <a:bodyPr/>
              <a:lstStyle/>
              <a:p>
                <a:r>
                  <a:rPr lang="en-IN">
                    <a:noFill/>
                  </a:rPr>
                  <a:t> </a:t>
                </a:r>
              </a:p>
            </p:txBody>
          </p:sp>
        </mc:Fallback>
      </mc:AlternateContent>
      <p:pic>
        <p:nvPicPr>
          <p:cNvPr id="6" name="Picture 5">
            <a:extLst>
              <a:ext uri="{FF2B5EF4-FFF2-40B4-BE49-F238E27FC236}">
                <a16:creationId xmlns:a16="http://schemas.microsoft.com/office/drawing/2014/main" id="{A2B14660-BF64-5798-110C-AA999CEC6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854" y="2544707"/>
            <a:ext cx="5197290" cy="4206605"/>
          </a:xfrm>
          <a:prstGeom prst="rect">
            <a:avLst/>
          </a:prstGeom>
          <a:ln>
            <a:solidFill>
              <a:schemeClr val="tx1"/>
            </a:solidFill>
          </a:ln>
        </p:spPr>
      </p:pic>
      <p:sp>
        <p:nvSpPr>
          <p:cNvPr id="9" name="TextBox 8">
            <a:extLst>
              <a:ext uri="{FF2B5EF4-FFF2-40B4-BE49-F238E27FC236}">
                <a16:creationId xmlns:a16="http://schemas.microsoft.com/office/drawing/2014/main" id="{C97733A0-D033-5E1F-E5D9-F75414A09C0E}"/>
              </a:ext>
            </a:extLst>
          </p:cNvPr>
          <p:cNvSpPr txBox="1"/>
          <p:nvPr/>
        </p:nvSpPr>
        <p:spPr>
          <a:xfrm>
            <a:off x="116541" y="3783840"/>
            <a:ext cx="4652683" cy="1477328"/>
          </a:xfrm>
          <a:prstGeom prst="rect">
            <a:avLst/>
          </a:prstGeom>
          <a:noFill/>
        </p:spPr>
        <p:txBody>
          <a:bodyPr wrap="square" rtlCol="0">
            <a:spAutoFit/>
          </a:bodyPr>
          <a:lstStyle/>
          <a:p>
            <a:r>
              <a:rPr lang="en-US" dirty="0"/>
              <a:t>In order to carry out multiclass classification, the </a:t>
            </a:r>
            <a:r>
              <a:rPr lang="en-US" dirty="0" err="1"/>
              <a:t>softmax</a:t>
            </a:r>
            <a:r>
              <a:rPr lang="en-US" dirty="0"/>
              <a:t> layer is added only to the OUTPUT LAYER of the NN. In order to do so, the output layer needs to have the same number of units a the categories of label y.</a:t>
            </a:r>
            <a:endParaRPr lang="en-IN" dirty="0"/>
          </a:p>
        </p:txBody>
      </p:sp>
      <p:pic>
        <p:nvPicPr>
          <p:cNvPr id="11" name="Picture 10">
            <a:extLst>
              <a:ext uri="{FF2B5EF4-FFF2-40B4-BE49-F238E27FC236}">
                <a16:creationId xmlns:a16="http://schemas.microsoft.com/office/drawing/2014/main" id="{52FAFB85-D9B4-FE72-7236-F900A4FE1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2393" y="5007099"/>
            <a:ext cx="3807148" cy="1744213"/>
          </a:xfrm>
          <a:prstGeom prst="rect">
            <a:avLst/>
          </a:prstGeom>
          <a:ln>
            <a:solidFill>
              <a:schemeClr val="tx1"/>
            </a:solidFill>
          </a:ln>
        </p:spPr>
      </p:pic>
    </p:spTree>
    <p:extLst>
      <p:ext uri="{BB962C8B-B14F-4D97-AF65-F5344CB8AC3E}">
        <p14:creationId xmlns:p14="http://schemas.microsoft.com/office/powerpoint/2010/main" val="70081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8DE123-F7D4-84CA-AC46-DEDCCB35822D}"/>
              </a:ext>
            </a:extLst>
          </p:cNvPr>
          <p:cNvSpPr txBox="1"/>
          <p:nvPr/>
        </p:nvSpPr>
        <p:spPr>
          <a:xfrm>
            <a:off x="170330" y="12680"/>
            <a:ext cx="11869269" cy="400110"/>
          </a:xfrm>
          <a:prstGeom prst="rect">
            <a:avLst/>
          </a:prstGeom>
          <a:noFill/>
        </p:spPr>
        <p:txBody>
          <a:bodyPr wrap="square" rtlCol="0">
            <a:spAutoFit/>
          </a:bodyPr>
          <a:lstStyle/>
          <a:p>
            <a:pPr algn="just"/>
            <a:r>
              <a:rPr lang="en-US" sz="2000" b="1" dirty="0"/>
              <a:t>Simplified Neuron</a:t>
            </a:r>
          </a:p>
        </p:txBody>
      </p:sp>
      <p:pic>
        <p:nvPicPr>
          <p:cNvPr id="6" name="Picture 5">
            <a:extLst>
              <a:ext uri="{FF2B5EF4-FFF2-40B4-BE49-F238E27FC236}">
                <a16:creationId xmlns:a16="http://schemas.microsoft.com/office/drawing/2014/main" id="{B8DFE3F8-DC92-1215-B107-D218E86E914D}"/>
              </a:ext>
            </a:extLst>
          </p:cNvPr>
          <p:cNvPicPr>
            <a:picLocks noChangeAspect="1"/>
          </p:cNvPicPr>
          <p:nvPr/>
        </p:nvPicPr>
        <p:blipFill>
          <a:blip r:embed="rId2"/>
          <a:stretch>
            <a:fillRect/>
          </a:stretch>
        </p:blipFill>
        <p:spPr>
          <a:xfrm>
            <a:off x="296824" y="559297"/>
            <a:ext cx="3010161" cy="2667231"/>
          </a:xfrm>
          <a:prstGeom prst="rect">
            <a:avLst/>
          </a:prstGeom>
          <a:ln>
            <a:solidFill>
              <a:schemeClr val="tx1"/>
            </a:solidFill>
          </a:ln>
        </p:spPr>
      </p:pic>
      <p:sp>
        <p:nvSpPr>
          <p:cNvPr id="8" name="TextBox 7">
            <a:extLst>
              <a:ext uri="{FF2B5EF4-FFF2-40B4-BE49-F238E27FC236}">
                <a16:creationId xmlns:a16="http://schemas.microsoft.com/office/drawing/2014/main" id="{DBF90311-BAC3-05B9-AD42-F4226BF6CF30}"/>
              </a:ext>
            </a:extLst>
          </p:cNvPr>
          <p:cNvSpPr txBox="1"/>
          <p:nvPr/>
        </p:nvSpPr>
        <p:spPr>
          <a:xfrm>
            <a:off x="3514165" y="438790"/>
            <a:ext cx="8525434" cy="2862322"/>
          </a:xfrm>
          <a:prstGeom prst="rect">
            <a:avLst/>
          </a:prstGeom>
          <a:noFill/>
        </p:spPr>
        <p:txBody>
          <a:bodyPr wrap="square" rtlCol="0">
            <a:spAutoFit/>
          </a:bodyPr>
          <a:lstStyle/>
          <a:p>
            <a:pPr algn="just"/>
            <a:r>
              <a:rPr lang="en-US" dirty="0"/>
              <a:t>Activation – A term in neuroscience, referring to how much signal a neuron is sending to other downstream neurons. </a:t>
            </a:r>
          </a:p>
          <a:p>
            <a:pPr algn="just"/>
            <a:endParaRPr lang="en-US" dirty="0"/>
          </a:p>
          <a:p>
            <a:pPr algn="just"/>
            <a:r>
              <a:rPr lang="en-US" dirty="0"/>
              <a:t>Layers – A grouping of neurons which takes as input some or similar features and then outputs a few numbers together. A layer can have single or multiple neurons. The output of each layer are its activation values.</a:t>
            </a:r>
          </a:p>
          <a:p>
            <a:pPr marL="285750" indent="-285750" algn="just">
              <a:buFont typeface="Arial" panose="020B0604020202020204" pitchFamily="34" charset="0"/>
              <a:buChar char="•"/>
            </a:pPr>
            <a:r>
              <a:rPr lang="en-US" dirty="0"/>
              <a:t>Input Layer – First layer of NN that takes a list of inputs (vector of features) </a:t>
            </a:r>
          </a:p>
          <a:p>
            <a:pPr marL="285750" indent="-285750" algn="just">
              <a:buFont typeface="Arial" panose="020B0604020202020204" pitchFamily="34" charset="0"/>
              <a:buChar char="•"/>
            </a:pPr>
            <a:r>
              <a:rPr lang="en-US" dirty="0"/>
              <a:t>Output Layer – Final layer that outputs a probability/prediction score</a:t>
            </a:r>
          </a:p>
          <a:p>
            <a:pPr marL="285750" indent="-285750" algn="just">
              <a:buFont typeface="Arial" panose="020B0604020202020204" pitchFamily="34" charset="0"/>
              <a:buChar char="•"/>
            </a:pPr>
            <a:r>
              <a:rPr lang="en-US" dirty="0"/>
              <a:t>Hidden Layer – Layers in middle (between the input and output layer) are called hidden layers</a:t>
            </a:r>
          </a:p>
        </p:txBody>
      </p:sp>
      <p:sp>
        <p:nvSpPr>
          <p:cNvPr id="9" name="TextBox 8">
            <a:extLst>
              <a:ext uri="{FF2B5EF4-FFF2-40B4-BE49-F238E27FC236}">
                <a16:creationId xmlns:a16="http://schemas.microsoft.com/office/drawing/2014/main" id="{BBB0A1EA-8BDA-E09A-4BB4-7A41252B2E08}"/>
              </a:ext>
            </a:extLst>
          </p:cNvPr>
          <p:cNvSpPr txBox="1"/>
          <p:nvPr/>
        </p:nvSpPr>
        <p:spPr>
          <a:xfrm>
            <a:off x="296824" y="3369242"/>
            <a:ext cx="11742775" cy="3416320"/>
          </a:xfrm>
          <a:prstGeom prst="rect">
            <a:avLst/>
          </a:prstGeom>
          <a:noFill/>
        </p:spPr>
        <p:txBody>
          <a:bodyPr wrap="square" rtlCol="0">
            <a:spAutoFit/>
          </a:bodyPr>
          <a:lstStyle/>
          <a:p>
            <a:pPr algn="just"/>
            <a:r>
              <a:rPr lang="en-IN" dirty="0"/>
              <a:t>The way a NN works in practice is that each neuron in a certain layer will have access to every value from previous layers/input layer (hence each layer is interconnected)</a:t>
            </a:r>
          </a:p>
          <a:p>
            <a:pPr algn="just"/>
            <a:endParaRPr lang="en-IN" dirty="0"/>
          </a:p>
          <a:p>
            <a:pPr algn="just"/>
            <a:r>
              <a:rPr lang="en-IN" dirty="0"/>
              <a:t>In a NN, instead of manual feature engineering, the NN learns its own features to make the learning problem easier for itself. This is done in the hidden layers.</a:t>
            </a:r>
          </a:p>
          <a:p>
            <a:pPr algn="just"/>
            <a:endParaRPr lang="en-IN" dirty="0"/>
          </a:p>
          <a:p>
            <a:pPr algn="just"/>
            <a:r>
              <a:rPr lang="en-IN" dirty="0"/>
              <a:t>In a base/standard neural network, each neuron is a LOGISTIC Unit.</a:t>
            </a:r>
          </a:p>
          <a:p>
            <a:pPr algn="just"/>
            <a:endParaRPr lang="en-IN" dirty="0"/>
          </a:p>
          <a:p>
            <a:pPr algn="just"/>
            <a:r>
              <a:rPr lang="en-IN" dirty="0"/>
              <a:t>The question of how many layers and how many neurons within each layer is a question of the architecture of the NN. This impacts the performance of the learning algo. </a:t>
            </a:r>
          </a:p>
          <a:p>
            <a:pPr algn="just"/>
            <a:endParaRPr lang="en-IN" dirty="0"/>
          </a:p>
          <a:p>
            <a:pPr algn="just"/>
            <a:r>
              <a:rPr lang="en-IN" dirty="0"/>
              <a:t>A NN with multiple hidden layers is also know as a “Multilayer Perceptron”</a:t>
            </a:r>
          </a:p>
        </p:txBody>
      </p:sp>
    </p:spTree>
    <p:extLst>
      <p:ext uri="{BB962C8B-B14F-4D97-AF65-F5344CB8AC3E}">
        <p14:creationId xmlns:p14="http://schemas.microsoft.com/office/powerpoint/2010/main" val="1647547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458AF8-2BE0-9AB2-2D0F-A13558E4E6AB}"/>
              </a:ext>
            </a:extLst>
          </p:cNvPr>
          <p:cNvSpPr txBox="1"/>
          <p:nvPr/>
        </p:nvSpPr>
        <p:spPr>
          <a:xfrm>
            <a:off x="206188" y="116541"/>
            <a:ext cx="11860306"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In both </a:t>
            </a:r>
            <a:r>
              <a:rPr lang="en-US" dirty="0" err="1"/>
              <a:t>softmax</a:t>
            </a:r>
            <a:r>
              <a:rPr lang="en-US" dirty="0"/>
              <a:t> regression and NN with </a:t>
            </a:r>
            <a:r>
              <a:rPr lang="en-US" dirty="0" err="1"/>
              <a:t>softmax</a:t>
            </a:r>
            <a:r>
              <a:rPr lang="en-US" dirty="0"/>
              <a:t> output, N outputs are generated and 1 output is selected as the predicted category.</a:t>
            </a:r>
          </a:p>
          <a:p>
            <a:pPr marL="285750" indent="-285750">
              <a:buFont typeface="Arial" panose="020B0604020202020204" pitchFamily="34" charset="0"/>
              <a:buChar char="•"/>
            </a:pPr>
            <a:r>
              <a:rPr lang="en-US" dirty="0"/>
              <a:t>In both cases, a vector z is generated by a Linear function, which is applied to the </a:t>
            </a:r>
            <a:r>
              <a:rPr lang="en-US" dirty="0" err="1"/>
              <a:t>softmax</a:t>
            </a:r>
            <a:r>
              <a:rPr lang="en-US" dirty="0"/>
              <a:t> function. The </a:t>
            </a:r>
            <a:r>
              <a:rPr lang="en-US" dirty="0" err="1"/>
              <a:t>softmax</a:t>
            </a:r>
            <a:r>
              <a:rPr lang="en-US" dirty="0"/>
              <a:t> function converts the z vector into a probability distribution.</a:t>
            </a:r>
          </a:p>
          <a:p>
            <a:pPr marL="285750" indent="-285750">
              <a:buFont typeface="Arial" panose="020B0604020202020204" pitchFamily="34" charset="0"/>
              <a:buChar char="•"/>
            </a:pPr>
            <a:r>
              <a:rPr lang="en-US" dirty="0"/>
              <a:t>After applying </a:t>
            </a:r>
            <a:r>
              <a:rPr lang="en-US" dirty="0" err="1"/>
              <a:t>softmax</a:t>
            </a:r>
            <a:r>
              <a:rPr lang="en-US" dirty="0"/>
              <a:t>, each output will be between 0 and 1, and the outputs will add to 1, so they can be interpreted as probabilities. The larger inputs will correspond to a larger output probability.</a:t>
            </a:r>
            <a:endParaRPr lang="en-IN" dirty="0"/>
          </a:p>
        </p:txBody>
      </p:sp>
      <p:pic>
        <p:nvPicPr>
          <p:cNvPr id="6" name="Picture 5">
            <a:extLst>
              <a:ext uri="{FF2B5EF4-FFF2-40B4-BE49-F238E27FC236}">
                <a16:creationId xmlns:a16="http://schemas.microsoft.com/office/drawing/2014/main" id="{FDCC8D2A-9FFB-F1F4-2FCA-C79151333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8" y="1986881"/>
            <a:ext cx="5768840" cy="3368332"/>
          </a:xfrm>
          <a:prstGeom prst="rect">
            <a:avLst/>
          </a:prstGeom>
          <a:ln>
            <a:solidFill>
              <a:schemeClr val="tx1"/>
            </a:solidFill>
          </a:ln>
        </p:spPr>
      </p:pic>
      <p:pic>
        <p:nvPicPr>
          <p:cNvPr id="8" name="Picture 7">
            <a:extLst>
              <a:ext uri="{FF2B5EF4-FFF2-40B4-BE49-F238E27FC236}">
                <a16:creationId xmlns:a16="http://schemas.microsoft.com/office/drawing/2014/main" id="{89205871-542C-A0B4-72AB-3175981F7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92590"/>
            <a:ext cx="5837426" cy="2072820"/>
          </a:xfrm>
          <a:prstGeom prst="rect">
            <a:avLst/>
          </a:prstGeom>
          <a:ln>
            <a:solidFill>
              <a:schemeClr val="tx1"/>
            </a:solidFill>
          </a:ln>
        </p:spPr>
      </p:pic>
      <p:sp>
        <p:nvSpPr>
          <p:cNvPr id="9" name="TextBox 8">
            <a:extLst>
              <a:ext uri="{FF2B5EF4-FFF2-40B4-BE49-F238E27FC236}">
                <a16:creationId xmlns:a16="http://schemas.microsoft.com/office/drawing/2014/main" id="{68D4D513-A98A-3826-5365-326CF95EDB50}"/>
              </a:ext>
            </a:extLst>
          </p:cNvPr>
          <p:cNvSpPr txBox="1"/>
          <p:nvPr/>
        </p:nvSpPr>
        <p:spPr>
          <a:xfrm>
            <a:off x="206188" y="5602941"/>
            <a:ext cx="11727238"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exponential in the numerator of the </a:t>
            </a:r>
            <a:r>
              <a:rPr lang="en-US" dirty="0" err="1"/>
              <a:t>softmax</a:t>
            </a:r>
            <a:r>
              <a:rPr lang="en-US" dirty="0"/>
              <a:t> magnifies small difference in values</a:t>
            </a:r>
          </a:p>
          <a:p>
            <a:pPr marL="285750" indent="-285750">
              <a:buFont typeface="Arial" panose="020B0604020202020204" pitchFamily="34" charset="0"/>
              <a:buChar char="•"/>
            </a:pPr>
            <a:r>
              <a:rPr lang="en-US" dirty="0"/>
              <a:t>The output values sum to 1</a:t>
            </a:r>
          </a:p>
          <a:p>
            <a:pPr marL="285750" indent="-285750">
              <a:buFont typeface="Arial" panose="020B0604020202020204" pitchFamily="34" charset="0"/>
              <a:buChar char="•"/>
            </a:pPr>
            <a:r>
              <a:rPr lang="en-US" dirty="0"/>
              <a:t>The </a:t>
            </a:r>
            <a:r>
              <a:rPr lang="en-US" dirty="0" err="1"/>
              <a:t>softmax</a:t>
            </a:r>
            <a:r>
              <a:rPr lang="en-US" dirty="0"/>
              <a:t> spans all the outputs – a change in any of the z values will affect other z values. </a:t>
            </a:r>
            <a:endParaRPr lang="en-IN" dirty="0"/>
          </a:p>
        </p:txBody>
      </p:sp>
    </p:spTree>
    <p:extLst>
      <p:ext uri="{BB962C8B-B14F-4D97-AF65-F5344CB8AC3E}">
        <p14:creationId xmlns:p14="http://schemas.microsoft.com/office/powerpoint/2010/main" val="336480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039430-FE89-BC30-38EA-D7178A0DB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58" y="591947"/>
            <a:ext cx="5825079" cy="2862322"/>
          </a:xfrm>
          <a:prstGeom prst="rect">
            <a:avLst/>
          </a:prstGeom>
          <a:ln>
            <a:solidFill>
              <a:schemeClr val="tx1"/>
            </a:solidFill>
          </a:ln>
        </p:spPr>
      </p:pic>
      <p:sp>
        <p:nvSpPr>
          <p:cNvPr id="4" name="TextBox 3">
            <a:extLst>
              <a:ext uri="{FF2B5EF4-FFF2-40B4-BE49-F238E27FC236}">
                <a16:creationId xmlns:a16="http://schemas.microsoft.com/office/drawing/2014/main" id="{917D9A34-78CA-8362-33DE-6B4BEF6611D6}"/>
              </a:ext>
            </a:extLst>
          </p:cNvPr>
          <p:cNvSpPr txBox="1"/>
          <p:nvPr/>
        </p:nvSpPr>
        <p:spPr>
          <a:xfrm>
            <a:off x="71717" y="142212"/>
            <a:ext cx="3740448" cy="369332"/>
          </a:xfrm>
          <a:prstGeom prst="rect">
            <a:avLst/>
          </a:prstGeom>
          <a:noFill/>
        </p:spPr>
        <p:txBody>
          <a:bodyPr wrap="none" rtlCol="0">
            <a:spAutoFit/>
          </a:bodyPr>
          <a:lstStyle/>
          <a:p>
            <a:r>
              <a:rPr lang="en-US" b="1" dirty="0"/>
              <a:t>Cost Function for </a:t>
            </a:r>
            <a:r>
              <a:rPr lang="en-US" b="1" dirty="0" err="1"/>
              <a:t>Softmax</a:t>
            </a:r>
            <a:r>
              <a:rPr lang="en-US" b="1" dirty="0"/>
              <a:t> Regression</a:t>
            </a:r>
            <a:endParaRPr lang="en-IN"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ED96EF4-210E-A2F3-A999-9EDFC7B006DA}"/>
                  </a:ext>
                </a:extLst>
              </p:cNvPr>
              <p:cNvSpPr txBox="1"/>
              <p:nvPr/>
            </p:nvSpPr>
            <p:spPr>
              <a:xfrm>
                <a:off x="6042212" y="662777"/>
                <a:ext cx="5979559" cy="2862322"/>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loss for </a:t>
                </a:r>
                <a:r>
                  <a:rPr lang="en-US" dirty="0" err="1"/>
                  <a:t>softmax</a:t>
                </a:r>
                <a:r>
                  <a:rPr lang="en-US" dirty="0"/>
                  <a:t> regression = </a:t>
                </a:r>
                <a14:m>
                  <m:oMath xmlns:m="http://schemas.openxmlformats.org/officeDocument/2006/math">
                    <m:r>
                      <a:rPr lang="en-US" i="1">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IN" dirty="0"/>
                  <a:t> – the negative log of the output of the algorithm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oMath>
                </a14:m>
                <a:r>
                  <a:rPr lang="en-IN"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𝑁</m:t>
                        </m:r>
                      </m:sub>
                    </m:sSub>
                  </m:oMath>
                </a14:m>
                <a:endParaRPr lang="en-US" dirty="0"/>
              </a:p>
              <a:p>
                <a:pPr marL="285750" indent="-285750" algn="just">
                  <a:buFont typeface="Arial" panose="020B0604020202020204" pitchFamily="34" charset="0"/>
                  <a:buChar char="•"/>
                </a:pPr>
                <a:r>
                  <a:rPr lang="en-IN" dirty="0"/>
                  <a:t>The loss curve is shown in the snapshot, labelled cross-entropy loss</a:t>
                </a:r>
              </a:p>
              <a:p>
                <a:pPr marL="285750" indent="-285750" algn="just">
                  <a:buFont typeface="Arial" panose="020B0604020202020204" pitchFamily="34" charset="0"/>
                  <a:buChar char="•"/>
                </a:pPr>
                <a:r>
                  <a:rPr lang="en-IN" dirty="0"/>
                  <a:t>The output/true label y in each training example can take only 1 value. Thus, you compute the </a:t>
                </a:r>
                <a14:m>
                  <m:oMath xmlns:m="http://schemas.openxmlformats.org/officeDocument/2006/math">
                    <m:r>
                      <a:rPr lang="en-US"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IN" dirty="0"/>
                  <a:t> than corresponds to the output of the NN for the particular training example. For example, if y = 2, compute the </a:t>
                </a:r>
                <a14:m>
                  <m:oMath xmlns:m="http://schemas.openxmlformats.org/officeDocument/2006/math">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2</m:t>
                                </m:r>
                              </m:sub>
                            </m:sSub>
                          </m:e>
                        </m:d>
                      </m:e>
                    </m:func>
                    <m:r>
                      <a:rPr lang="en-US" b="0" i="1" smtClean="0">
                        <a:latin typeface="Cambria Math" panose="02040503050406030204" pitchFamily="18" charset="0"/>
                      </a:rPr>
                      <m:t>,</m:t>
                    </m:r>
                  </m:oMath>
                </a14:m>
                <a:r>
                  <a:rPr lang="en-IN" dirty="0"/>
                  <a:t> but not any other negative log for any other term. </a:t>
                </a:r>
              </a:p>
            </p:txBody>
          </p:sp>
        </mc:Choice>
        <mc:Fallback xmlns="">
          <p:sp>
            <p:nvSpPr>
              <p:cNvPr id="5" name="TextBox 4">
                <a:extLst>
                  <a:ext uri="{FF2B5EF4-FFF2-40B4-BE49-F238E27FC236}">
                    <a16:creationId xmlns:a16="http://schemas.microsoft.com/office/drawing/2014/main" id="{4ED96EF4-210E-A2F3-A999-9EDFC7B006DA}"/>
                  </a:ext>
                </a:extLst>
              </p:cNvPr>
              <p:cNvSpPr txBox="1">
                <a:spLocks noRot="1" noChangeAspect="1" noMove="1" noResize="1" noEditPoints="1" noAdjustHandles="1" noChangeArrowheads="1" noChangeShapeType="1" noTextEdit="1"/>
              </p:cNvSpPr>
              <p:nvPr/>
            </p:nvSpPr>
            <p:spPr>
              <a:xfrm>
                <a:off x="6042212" y="662777"/>
                <a:ext cx="5979559" cy="2862322"/>
              </a:xfrm>
              <a:prstGeom prst="rect">
                <a:avLst/>
              </a:prstGeom>
              <a:blipFill>
                <a:blip r:embed="rId3"/>
                <a:stretch>
                  <a:fillRect l="-612" t="-1279" r="-917" b="-255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2D626F3-E99A-75C9-C7A3-32FE394C28DF}"/>
                  </a:ext>
                </a:extLst>
              </p:cNvPr>
              <p:cNvSpPr txBox="1"/>
              <p:nvPr/>
            </p:nvSpPr>
            <p:spPr>
              <a:xfrm>
                <a:off x="188159" y="3680730"/>
                <a:ext cx="9433993" cy="2585323"/>
              </a:xfrm>
              <a:prstGeom prst="rect">
                <a:avLst/>
              </a:prstGeom>
              <a:noFill/>
            </p:spPr>
            <p:txBody>
              <a:bodyPr wrap="none" rtlCol="0">
                <a:spAutoFit/>
              </a:bodyPr>
              <a:lstStyle/>
              <a:p>
                <a:r>
                  <a:rPr lang="en-US" dirty="0"/>
                  <a:t>The loss </a:t>
                </a:r>
                <a:r>
                  <a:rPr lang="en-US" dirty="0" err="1"/>
                  <a:t>fn</a:t>
                </a:r>
                <a:r>
                  <a:rPr lang="en-US" dirty="0"/>
                  <a:t> associated with </a:t>
                </a:r>
                <a:r>
                  <a:rPr lang="en-US" dirty="0" err="1"/>
                  <a:t>softmax</a:t>
                </a:r>
                <a:r>
                  <a:rPr lang="en-US" dirty="0"/>
                  <a:t>, the cross entropy loss, is:</a:t>
                </a:r>
              </a:p>
              <a:p>
                <a:endParaRPr lang="en-US" dirty="0"/>
              </a:p>
              <a:p>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 </m:t>
                    </m:r>
                    <m:r>
                      <a:rPr lang="en-US" b="0" i="1" smtClean="0">
                        <a:latin typeface="Cambria Math" panose="02040503050406030204" pitchFamily="18" charset="0"/>
                      </a:rPr>
                      <m:t>𝑂𝑅</m:t>
                    </m:r>
                    <m:r>
                      <a:rPr lang="en-US" b="0" i="1" smtClean="0">
                        <a:latin typeface="Cambria Math" panose="02040503050406030204" pitchFamily="18" charset="0"/>
                      </a:rPr>
                      <m:t> </m:t>
                    </m:r>
                  </m:oMath>
                </a14:m>
                <a:r>
                  <a:rPr lang="en-US" b="0" i="1" dirty="0">
                    <a:latin typeface="Cambria Math" panose="02040503050406030204" pitchFamily="18" charset="0"/>
                  </a:rPr>
                  <a:t>…</a:t>
                </a:r>
              </a:p>
              <a:p>
                <a:r>
                  <a:rPr lang="en-US" b="0" dirty="0"/>
                  <a:t>  	  </a:t>
                </a:r>
                <a14:m>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𝑁</m:t>
                                </m:r>
                              </m:sub>
                            </m:sSub>
                          </m:e>
                        </m:d>
                      </m:e>
                    </m:func>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oMath>
                </a14:m>
                <a:endParaRPr lang="en-IN" dirty="0"/>
              </a:p>
              <a:p>
                <a:endParaRPr lang="en-IN" dirty="0"/>
              </a:p>
              <a:p>
                <a:r>
                  <a:rPr lang="en-IN" dirty="0"/>
                  <a:t>y is the target category for a training example</a:t>
                </a:r>
              </a:p>
              <a:p>
                <a:r>
                  <a:rPr lang="en-IN" dirty="0"/>
                  <a:t>a is the output of the </a:t>
                </a:r>
                <a:r>
                  <a:rPr lang="en-IN" dirty="0" err="1"/>
                  <a:t>softmax</a:t>
                </a:r>
                <a:r>
                  <a:rPr lang="en-IN" dirty="0"/>
                  <a:t> function</a:t>
                </a:r>
              </a:p>
              <a:p>
                <a:r>
                  <a:rPr lang="en-IN" dirty="0"/>
                  <a:t>The values in a are probabilities that sum to 1</a:t>
                </a:r>
              </a:p>
              <a:p>
                <a:r>
                  <a:rPr lang="en-IN" dirty="0"/>
                  <a:t>Only the training example that corresponds to the target contributes to the loss, other losses are 0</a:t>
                </a:r>
              </a:p>
            </p:txBody>
          </p:sp>
        </mc:Choice>
        <mc:Fallback xmlns="">
          <p:sp>
            <p:nvSpPr>
              <p:cNvPr id="6" name="TextBox 5">
                <a:extLst>
                  <a:ext uri="{FF2B5EF4-FFF2-40B4-BE49-F238E27FC236}">
                    <a16:creationId xmlns:a16="http://schemas.microsoft.com/office/drawing/2014/main" id="{82D626F3-E99A-75C9-C7A3-32FE394C28DF}"/>
                  </a:ext>
                </a:extLst>
              </p:cNvPr>
              <p:cNvSpPr txBox="1">
                <a:spLocks noRot="1" noChangeAspect="1" noMove="1" noResize="1" noEditPoints="1" noAdjustHandles="1" noChangeArrowheads="1" noChangeShapeType="1" noTextEdit="1"/>
              </p:cNvSpPr>
              <p:nvPr/>
            </p:nvSpPr>
            <p:spPr>
              <a:xfrm>
                <a:off x="188159" y="3680730"/>
                <a:ext cx="9433993" cy="2585323"/>
              </a:xfrm>
              <a:prstGeom prst="rect">
                <a:avLst/>
              </a:prstGeom>
              <a:blipFill>
                <a:blip r:embed="rId4"/>
                <a:stretch>
                  <a:fillRect l="-582" t="-1415" b="-2830"/>
                </a:stretch>
              </a:blipFill>
            </p:spPr>
            <p:txBody>
              <a:bodyPr/>
              <a:lstStyle/>
              <a:p>
                <a:r>
                  <a:rPr lang="en-IN">
                    <a:noFill/>
                  </a:rPr>
                  <a:t> </a:t>
                </a:r>
              </a:p>
            </p:txBody>
          </p:sp>
        </mc:Fallback>
      </mc:AlternateContent>
    </p:spTree>
    <p:extLst>
      <p:ext uri="{BB962C8B-B14F-4D97-AF65-F5344CB8AC3E}">
        <p14:creationId xmlns:p14="http://schemas.microsoft.com/office/powerpoint/2010/main" val="312008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B8DE3B-2DD1-09A1-1539-2157B0A703C4}"/>
                  </a:ext>
                </a:extLst>
              </p:cNvPr>
              <p:cNvSpPr txBox="1"/>
              <p:nvPr/>
            </p:nvSpPr>
            <p:spPr>
              <a:xfrm>
                <a:off x="85508" y="125506"/>
                <a:ext cx="11874726" cy="3156377"/>
              </a:xfrm>
              <a:prstGeom prst="rect">
                <a:avLst/>
              </a:prstGeom>
              <a:noFill/>
            </p:spPr>
            <p:txBody>
              <a:bodyPr wrap="none" rtlCol="0">
                <a:spAutoFit/>
              </a:bodyPr>
              <a:lstStyle/>
              <a:p>
                <a:r>
                  <a:rPr lang="en-US" dirty="0"/>
                  <a:t>To write the cost function, we use an indicator function that will be 1 when the index matches the target and zero otherwise:</a:t>
                </a:r>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0 </m:t>
                          </m:r>
                          <m:r>
                            <a:rPr lang="en-US" b="0" i="1" smtClean="0">
                              <a:latin typeface="Cambria Math" panose="02040503050406030204" pitchFamily="18" charset="0"/>
                            </a:rPr>
                            <m:t>𝑜𝑡h𝑒𝑟𝑤𝑖𝑠𝑒</m:t>
                          </m:r>
                        </m:e>
                      </m:d>
                    </m:oMath>
                  </m:oMathPara>
                </a14:m>
                <a:endParaRPr lang="en-US" b="0" dirty="0"/>
              </a:p>
              <a:p>
                <a:endParaRPr lang="en-IN" dirty="0"/>
              </a:p>
              <a:p>
                <a:r>
                  <a:rPr lang="en-IN" dirty="0"/>
                  <a:t>Thus, the cost, which the </a:t>
                </a:r>
                <a:r>
                  <a:rPr lang="en-IN" dirty="0" err="1"/>
                  <a:t>avg</a:t>
                </a:r>
                <a:r>
                  <a:rPr lang="en-IN" dirty="0"/>
                  <a:t> of all losses, is given by:</a:t>
                </a:r>
              </a:p>
              <a:p>
                <a:endParaRPr lang="en-IN"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bSup>
                                        </m:sup>
                                      </m:sSup>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e>
                                  </m:nary>
                                </m:den>
                              </m:f>
                            </m:e>
                          </m:nary>
                        </m:e>
                      </m:nary>
                    </m:oMath>
                  </m:oMathPara>
                </a14:m>
                <a:endParaRPr lang="en-IN" dirty="0"/>
              </a:p>
              <a:p>
                <a:r>
                  <a:rPr lang="en-IN" dirty="0"/>
                  <a:t>M = number of examples</a:t>
                </a:r>
              </a:p>
              <a:p>
                <a:r>
                  <a:rPr lang="en-IN" dirty="0"/>
                  <a:t>N = number of outputs</a:t>
                </a:r>
              </a:p>
            </p:txBody>
          </p:sp>
        </mc:Choice>
        <mc:Fallback xmlns="">
          <p:sp>
            <p:nvSpPr>
              <p:cNvPr id="7" name="TextBox 6">
                <a:extLst>
                  <a:ext uri="{FF2B5EF4-FFF2-40B4-BE49-F238E27FC236}">
                    <a16:creationId xmlns:a16="http://schemas.microsoft.com/office/drawing/2014/main" id="{91B8DE3B-2DD1-09A1-1539-2157B0A703C4}"/>
                  </a:ext>
                </a:extLst>
              </p:cNvPr>
              <p:cNvSpPr txBox="1">
                <a:spLocks noRot="1" noChangeAspect="1" noMove="1" noResize="1" noEditPoints="1" noAdjustHandles="1" noChangeArrowheads="1" noChangeShapeType="1" noTextEdit="1"/>
              </p:cNvSpPr>
              <p:nvPr/>
            </p:nvSpPr>
            <p:spPr>
              <a:xfrm>
                <a:off x="85508" y="125506"/>
                <a:ext cx="11874726" cy="3156377"/>
              </a:xfrm>
              <a:prstGeom prst="rect">
                <a:avLst/>
              </a:prstGeom>
              <a:blipFill>
                <a:blip r:embed="rId2"/>
                <a:stretch>
                  <a:fillRect l="-411" t="-1161" b="-2321"/>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0FB1F868-E24F-1A61-AFD7-103F15A40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06" y="3945266"/>
            <a:ext cx="7353937" cy="2453853"/>
          </a:xfrm>
          <a:prstGeom prst="rect">
            <a:avLst/>
          </a:prstGeom>
        </p:spPr>
      </p:pic>
      <p:sp>
        <p:nvSpPr>
          <p:cNvPr id="6" name="TextBox 5">
            <a:extLst>
              <a:ext uri="{FF2B5EF4-FFF2-40B4-BE49-F238E27FC236}">
                <a16:creationId xmlns:a16="http://schemas.microsoft.com/office/drawing/2014/main" id="{E0FF5FF3-C0C6-91B0-23C1-A0689752F791}"/>
              </a:ext>
            </a:extLst>
          </p:cNvPr>
          <p:cNvSpPr txBox="1"/>
          <p:nvPr/>
        </p:nvSpPr>
        <p:spPr>
          <a:xfrm>
            <a:off x="85508" y="3391452"/>
            <a:ext cx="2831609" cy="369332"/>
          </a:xfrm>
          <a:prstGeom prst="rect">
            <a:avLst/>
          </a:prstGeom>
          <a:noFill/>
        </p:spPr>
        <p:txBody>
          <a:bodyPr wrap="none" rtlCol="0">
            <a:spAutoFit/>
          </a:bodyPr>
          <a:lstStyle/>
          <a:p>
            <a:r>
              <a:rPr lang="en-US" b="1" dirty="0" err="1"/>
              <a:t>Tensorflow</a:t>
            </a:r>
            <a:r>
              <a:rPr lang="en-US" b="1" dirty="0"/>
              <a:t> Implementation</a:t>
            </a:r>
            <a:endParaRPr lang="en-IN" b="1" dirty="0"/>
          </a:p>
        </p:txBody>
      </p:sp>
      <p:sp>
        <p:nvSpPr>
          <p:cNvPr id="8" name="TextBox 7">
            <a:extLst>
              <a:ext uri="{FF2B5EF4-FFF2-40B4-BE49-F238E27FC236}">
                <a16:creationId xmlns:a16="http://schemas.microsoft.com/office/drawing/2014/main" id="{EB7FD38F-3A6B-D25D-2589-94247E6BACF5}"/>
              </a:ext>
            </a:extLst>
          </p:cNvPr>
          <p:cNvSpPr txBox="1"/>
          <p:nvPr/>
        </p:nvSpPr>
        <p:spPr>
          <a:xfrm>
            <a:off x="7791451" y="3943350"/>
            <a:ext cx="4305300" cy="2031325"/>
          </a:xfrm>
          <a:prstGeom prst="rect">
            <a:avLst/>
          </a:prstGeom>
          <a:noFill/>
        </p:spPr>
        <p:txBody>
          <a:bodyPr wrap="square" rtlCol="0">
            <a:spAutoFit/>
          </a:bodyPr>
          <a:lstStyle/>
          <a:p>
            <a:pPr algn="just"/>
            <a:r>
              <a:rPr lang="en-US" dirty="0"/>
              <a:t>This is because the computer only has a finite amount of memory to store the floating point number. Depending on how we decide the compute values, the result can have more or less numerical round off errors. To avoid this is </a:t>
            </a:r>
            <a:r>
              <a:rPr lang="en-US" dirty="0" err="1"/>
              <a:t>Tensorflow</a:t>
            </a:r>
            <a:r>
              <a:rPr lang="en-US" dirty="0"/>
              <a:t>, we use a different implementation of </a:t>
            </a:r>
            <a:r>
              <a:rPr lang="en-US" dirty="0" err="1"/>
              <a:t>softmax</a:t>
            </a:r>
            <a:r>
              <a:rPr lang="en-US" dirty="0"/>
              <a:t>.</a:t>
            </a:r>
            <a:endParaRPr lang="en-IN" dirty="0"/>
          </a:p>
        </p:txBody>
      </p:sp>
    </p:spTree>
    <p:extLst>
      <p:ext uri="{BB962C8B-B14F-4D97-AF65-F5344CB8AC3E}">
        <p14:creationId xmlns:p14="http://schemas.microsoft.com/office/powerpoint/2010/main" val="386632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BB556-3649-E91E-CE46-12ED49DA8576}"/>
              </a:ext>
            </a:extLst>
          </p:cNvPr>
          <p:cNvSpPr txBox="1"/>
          <p:nvPr/>
        </p:nvSpPr>
        <p:spPr>
          <a:xfrm>
            <a:off x="240871" y="161925"/>
            <a:ext cx="11772900" cy="646331"/>
          </a:xfrm>
          <a:prstGeom prst="rect">
            <a:avLst/>
          </a:prstGeom>
          <a:noFill/>
        </p:spPr>
        <p:txBody>
          <a:bodyPr wrap="square" rtlCol="0">
            <a:spAutoFit/>
          </a:bodyPr>
          <a:lstStyle/>
          <a:p>
            <a:r>
              <a:rPr lang="en-US" dirty="0"/>
              <a:t>The trick is to avoid saving an intermediate variable. Instead, specifying the expression directly as an activation function gives more flexibility in computation and reduces the round-off error.  </a:t>
            </a:r>
            <a:endParaRPr lang="en-IN" dirty="0"/>
          </a:p>
        </p:txBody>
      </p:sp>
      <p:pic>
        <p:nvPicPr>
          <p:cNvPr id="10" name="Picture 9">
            <a:extLst>
              <a:ext uri="{FF2B5EF4-FFF2-40B4-BE49-F238E27FC236}">
                <a16:creationId xmlns:a16="http://schemas.microsoft.com/office/drawing/2014/main" id="{F38F056A-F1AE-9E3E-C701-A17422470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78" y="1032571"/>
            <a:ext cx="6105900" cy="2663719"/>
          </a:xfrm>
          <a:prstGeom prst="rect">
            <a:avLst/>
          </a:prstGeom>
          <a:ln>
            <a:solidFill>
              <a:schemeClr val="tx1"/>
            </a:solidFill>
          </a:ln>
        </p:spPr>
      </p:pic>
      <p:pic>
        <p:nvPicPr>
          <p:cNvPr id="12" name="Picture 11">
            <a:extLst>
              <a:ext uri="{FF2B5EF4-FFF2-40B4-BE49-F238E27FC236}">
                <a16:creationId xmlns:a16="http://schemas.microsoft.com/office/drawing/2014/main" id="{1DD85C96-9EF5-8B42-A840-C2B88DB72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281" y="699315"/>
            <a:ext cx="5238349" cy="2991033"/>
          </a:xfrm>
          <a:prstGeom prst="rect">
            <a:avLst/>
          </a:prstGeom>
          <a:ln>
            <a:solidFill>
              <a:schemeClr val="tx1"/>
            </a:solidFill>
          </a:ln>
        </p:spPr>
      </p:pic>
      <p:pic>
        <p:nvPicPr>
          <p:cNvPr id="14" name="Picture 13">
            <a:extLst>
              <a:ext uri="{FF2B5EF4-FFF2-40B4-BE49-F238E27FC236}">
                <a16:creationId xmlns:a16="http://schemas.microsoft.com/office/drawing/2014/main" id="{DAB22096-07CC-4590-7C10-D10859A71A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871" y="3787256"/>
            <a:ext cx="5928659" cy="2908819"/>
          </a:xfrm>
          <a:prstGeom prst="rect">
            <a:avLst/>
          </a:prstGeom>
          <a:ln>
            <a:solidFill>
              <a:schemeClr val="tx1"/>
            </a:solidFill>
          </a:ln>
        </p:spPr>
      </p:pic>
      <p:pic>
        <p:nvPicPr>
          <p:cNvPr id="16" name="Picture 15">
            <a:extLst>
              <a:ext uri="{FF2B5EF4-FFF2-40B4-BE49-F238E27FC236}">
                <a16:creationId xmlns:a16="http://schemas.microsoft.com/office/drawing/2014/main" id="{C5FB5FE1-187D-8CED-FDD9-222E0A4B6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888" y="3787256"/>
            <a:ext cx="5785134" cy="2908819"/>
          </a:xfrm>
          <a:prstGeom prst="rect">
            <a:avLst/>
          </a:prstGeom>
          <a:ln>
            <a:solidFill>
              <a:schemeClr val="tx1"/>
            </a:solidFill>
          </a:ln>
        </p:spPr>
      </p:pic>
      <p:sp>
        <p:nvSpPr>
          <p:cNvPr id="17" name="TextBox 16">
            <a:extLst>
              <a:ext uri="{FF2B5EF4-FFF2-40B4-BE49-F238E27FC236}">
                <a16:creationId xmlns:a16="http://schemas.microsoft.com/office/drawing/2014/main" id="{0593C981-DE2F-6612-F2C6-D924F1FE144B}"/>
              </a:ext>
            </a:extLst>
          </p:cNvPr>
          <p:cNvSpPr txBox="1"/>
          <p:nvPr/>
        </p:nvSpPr>
        <p:spPr>
          <a:xfrm>
            <a:off x="10560479" y="4457700"/>
            <a:ext cx="1390650" cy="430887"/>
          </a:xfrm>
          <a:prstGeom prst="rect">
            <a:avLst/>
          </a:prstGeom>
          <a:noFill/>
        </p:spPr>
        <p:txBody>
          <a:bodyPr wrap="square" rtlCol="0">
            <a:spAutoFit/>
          </a:bodyPr>
          <a:lstStyle/>
          <a:p>
            <a:pPr algn="just"/>
            <a:r>
              <a:rPr lang="en-US" sz="1100" dirty="0"/>
              <a:t>*MNIST is the name of the dataset</a:t>
            </a:r>
            <a:endParaRPr lang="en-IN" sz="1100" dirty="0"/>
          </a:p>
        </p:txBody>
      </p:sp>
    </p:spTree>
    <p:extLst>
      <p:ext uri="{BB962C8B-B14F-4D97-AF65-F5344CB8AC3E}">
        <p14:creationId xmlns:p14="http://schemas.microsoft.com/office/powerpoint/2010/main" val="548374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70C4B-D098-E8AD-02C9-673676BEF454}"/>
              </a:ext>
            </a:extLst>
          </p:cNvPr>
          <p:cNvSpPr txBox="1"/>
          <p:nvPr/>
        </p:nvSpPr>
        <p:spPr>
          <a:xfrm>
            <a:off x="71718" y="79793"/>
            <a:ext cx="12039600" cy="1200329"/>
          </a:xfrm>
          <a:prstGeom prst="rect">
            <a:avLst/>
          </a:prstGeom>
          <a:noFill/>
        </p:spPr>
        <p:txBody>
          <a:bodyPr wrap="square">
            <a:spAutoFit/>
          </a:bodyPr>
          <a:lstStyle/>
          <a:p>
            <a:pPr algn="just"/>
            <a:r>
              <a:rPr lang="en-US" b="1" dirty="0"/>
              <a:t>Multilabel Classification</a:t>
            </a:r>
          </a:p>
          <a:p>
            <a:pPr algn="just"/>
            <a:endParaRPr lang="en-US" b="1" dirty="0"/>
          </a:p>
          <a:p>
            <a:pPr algn="just"/>
            <a:r>
              <a:rPr lang="en-US" dirty="0"/>
              <a:t>In multilabel classification, a single input X can be associated with multiple outputs y1, y2, etc. Thus, the target output y is a vector of N numbers</a:t>
            </a:r>
            <a:endParaRPr lang="en-IN" dirty="0"/>
          </a:p>
        </p:txBody>
      </p:sp>
      <p:graphicFrame>
        <p:nvGraphicFramePr>
          <p:cNvPr id="4" name="Table 3">
            <a:extLst>
              <a:ext uri="{FF2B5EF4-FFF2-40B4-BE49-F238E27FC236}">
                <a16:creationId xmlns:a16="http://schemas.microsoft.com/office/drawing/2014/main" id="{D4725F4F-9B30-784B-447E-AFFBEB1171CB}"/>
              </a:ext>
            </a:extLst>
          </p:cNvPr>
          <p:cNvGraphicFramePr>
            <a:graphicFrameLocks noGrp="1"/>
          </p:cNvGraphicFramePr>
          <p:nvPr>
            <p:extLst>
              <p:ext uri="{D42A27DB-BD31-4B8C-83A1-F6EECF244321}">
                <p14:modId xmlns:p14="http://schemas.microsoft.com/office/powerpoint/2010/main" val="3880598241"/>
              </p:ext>
            </p:extLst>
          </p:nvPr>
        </p:nvGraphicFramePr>
        <p:xfrm>
          <a:off x="422835" y="1792441"/>
          <a:ext cx="2138694" cy="1828800"/>
        </p:xfrm>
        <a:graphic>
          <a:graphicData uri="http://schemas.openxmlformats.org/drawingml/2006/table">
            <a:tbl>
              <a:tblPr firstRow="1" bandRow="1">
                <a:tableStyleId>{5C22544A-7EE6-4342-B048-85BDC9FD1C3A}</a:tableStyleId>
              </a:tblPr>
              <a:tblGrid>
                <a:gridCol w="1069347">
                  <a:extLst>
                    <a:ext uri="{9D8B030D-6E8A-4147-A177-3AD203B41FA5}">
                      <a16:colId xmlns:a16="http://schemas.microsoft.com/office/drawing/2014/main" val="2900055186"/>
                    </a:ext>
                  </a:extLst>
                </a:gridCol>
                <a:gridCol w="1069347">
                  <a:extLst>
                    <a:ext uri="{9D8B030D-6E8A-4147-A177-3AD203B41FA5}">
                      <a16:colId xmlns:a16="http://schemas.microsoft.com/office/drawing/2014/main" val="1665706659"/>
                    </a:ext>
                  </a:extLst>
                </a:gridCol>
              </a:tblGrid>
              <a:tr h="285793">
                <a:tc>
                  <a:txBody>
                    <a:bodyPr/>
                    <a:lstStyle/>
                    <a:p>
                      <a:pPr algn="ctr"/>
                      <a:r>
                        <a:rPr lang="en-US" dirty="0"/>
                        <a:t>X</a:t>
                      </a:r>
                      <a:endParaRPr lang="en-IN" dirty="0"/>
                    </a:p>
                  </a:txBody>
                  <a:tcPr/>
                </a:tc>
                <a:tc>
                  <a:txBody>
                    <a:bodyPr/>
                    <a:lstStyle/>
                    <a:p>
                      <a:pPr algn="ctr"/>
                      <a:r>
                        <a:rPr lang="en-US" dirty="0"/>
                        <a:t>Y</a:t>
                      </a:r>
                      <a:endParaRPr lang="en-IN" dirty="0"/>
                    </a:p>
                  </a:txBody>
                  <a:tcPr/>
                </a:tc>
                <a:extLst>
                  <a:ext uri="{0D108BD9-81ED-4DB2-BD59-A6C34878D82A}">
                    <a16:rowId xmlns:a16="http://schemas.microsoft.com/office/drawing/2014/main" val="2435881234"/>
                  </a:ext>
                </a:extLst>
              </a:tr>
              <a:tr h="285793">
                <a:tc>
                  <a:txBody>
                    <a:bodyPr/>
                    <a:lstStyle/>
                    <a:p>
                      <a:pPr algn="ctr"/>
                      <a:r>
                        <a:rPr lang="en-US" dirty="0"/>
                        <a:t>..</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617597314"/>
                  </a:ext>
                </a:extLst>
              </a:tr>
              <a:tr h="285793">
                <a:tc>
                  <a:txBody>
                    <a:bodyPr/>
                    <a:lstStyle/>
                    <a:p>
                      <a:pPr algn="ctr"/>
                      <a:r>
                        <a:rPr lang="en-US" dirty="0"/>
                        <a:t>..</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475275989"/>
                  </a:ext>
                </a:extLst>
              </a:tr>
              <a:tr h="285793">
                <a:tc>
                  <a:txBody>
                    <a:bodyPr/>
                    <a:lstStyle/>
                    <a:p>
                      <a:pPr algn="ctr"/>
                      <a:r>
                        <a:rPr lang="en-US" dirty="0"/>
                        <a:t>..</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33969050"/>
                  </a:ext>
                </a:extLst>
              </a:tr>
              <a:tr h="285793">
                <a:tc>
                  <a:txBody>
                    <a:bodyPr/>
                    <a:lstStyle/>
                    <a:p>
                      <a:pPr algn="ctr"/>
                      <a:r>
                        <a:rPr lang="en-US" dirty="0"/>
                        <a:t>..</a:t>
                      </a:r>
                      <a:endParaRPr lang="en-IN" dirty="0"/>
                    </a:p>
                  </a:txBody>
                  <a:tcPr/>
                </a:tc>
                <a:tc>
                  <a:txBody>
                    <a:bodyPr/>
                    <a:lstStyle/>
                    <a:p>
                      <a:pPr algn="ctr"/>
                      <a:r>
                        <a:rPr lang="en-US" dirty="0"/>
                        <a:t>2</a:t>
                      </a:r>
                      <a:endParaRPr lang="en-IN" dirty="0"/>
                    </a:p>
                  </a:txBody>
                  <a:tcPr/>
                </a:tc>
                <a:extLst>
                  <a:ext uri="{0D108BD9-81ED-4DB2-BD59-A6C34878D82A}">
                    <a16:rowId xmlns:a16="http://schemas.microsoft.com/office/drawing/2014/main" val="2195388857"/>
                  </a:ext>
                </a:extLst>
              </a:tr>
            </a:tbl>
          </a:graphicData>
        </a:graphic>
      </p:graphicFrame>
      <p:graphicFrame>
        <p:nvGraphicFramePr>
          <p:cNvPr id="5" name="Table 4">
            <a:extLst>
              <a:ext uri="{FF2B5EF4-FFF2-40B4-BE49-F238E27FC236}">
                <a16:creationId xmlns:a16="http://schemas.microsoft.com/office/drawing/2014/main" id="{80531CDE-2DD7-0EA7-CA51-D84FE5B35AC4}"/>
              </a:ext>
            </a:extLst>
          </p:cNvPr>
          <p:cNvGraphicFramePr>
            <a:graphicFrameLocks noGrp="1"/>
          </p:cNvGraphicFramePr>
          <p:nvPr>
            <p:extLst>
              <p:ext uri="{D42A27DB-BD31-4B8C-83A1-F6EECF244321}">
                <p14:modId xmlns:p14="http://schemas.microsoft.com/office/powerpoint/2010/main" val="2995371101"/>
              </p:ext>
            </p:extLst>
          </p:nvPr>
        </p:nvGraphicFramePr>
        <p:xfrm>
          <a:off x="3009292" y="1779741"/>
          <a:ext cx="3830920" cy="1854200"/>
        </p:xfrm>
        <a:graphic>
          <a:graphicData uri="http://schemas.openxmlformats.org/drawingml/2006/table">
            <a:tbl>
              <a:tblPr firstRow="1" bandRow="1">
                <a:tableStyleId>{5C22544A-7EE6-4342-B048-85BDC9FD1C3A}</a:tableStyleId>
              </a:tblPr>
              <a:tblGrid>
                <a:gridCol w="766184">
                  <a:extLst>
                    <a:ext uri="{9D8B030D-6E8A-4147-A177-3AD203B41FA5}">
                      <a16:colId xmlns:a16="http://schemas.microsoft.com/office/drawing/2014/main" val="2900055186"/>
                    </a:ext>
                  </a:extLst>
                </a:gridCol>
                <a:gridCol w="766184">
                  <a:extLst>
                    <a:ext uri="{9D8B030D-6E8A-4147-A177-3AD203B41FA5}">
                      <a16:colId xmlns:a16="http://schemas.microsoft.com/office/drawing/2014/main" val="1665706659"/>
                    </a:ext>
                  </a:extLst>
                </a:gridCol>
                <a:gridCol w="766184">
                  <a:extLst>
                    <a:ext uri="{9D8B030D-6E8A-4147-A177-3AD203B41FA5}">
                      <a16:colId xmlns:a16="http://schemas.microsoft.com/office/drawing/2014/main" val="635780588"/>
                    </a:ext>
                  </a:extLst>
                </a:gridCol>
                <a:gridCol w="766184">
                  <a:extLst>
                    <a:ext uri="{9D8B030D-6E8A-4147-A177-3AD203B41FA5}">
                      <a16:colId xmlns:a16="http://schemas.microsoft.com/office/drawing/2014/main" val="1651577896"/>
                    </a:ext>
                  </a:extLst>
                </a:gridCol>
                <a:gridCol w="766184">
                  <a:extLst>
                    <a:ext uri="{9D8B030D-6E8A-4147-A177-3AD203B41FA5}">
                      <a16:colId xmlns:a16="http://schemas.microsoft.com/office/drawing/2014/main" val="3410606910"/>
                    </a:ext>
                  </a:extLst>
                </a:gridCol>
              </a:tblGrid>
              <a:tr h="370840">
                <a:tc>
                  <a:txBody>
                    <a:bodyPr/>
                    <a:lstStyle/>
                    <a:p>
                      <a:pPr algn="ctr"/>
                      <a:r>
                        <a:rPr lang="en-US" dirty="0"/>
                        <a:t>X</a:t>
                      </a:r>
                      <a:endParaRPr lang="en-IN" dirty="0"/>
                    </a:p>
                  </a:txBody>
                  <a:tcPr/>
                </a:tc>
                <a:tc>
                  <a:txBody>
                    <a:bodyPr/>
                    <a:lstStyle/>
                    <a:p>
                      <a:pPr algn="ctr"/>
                      <a:r>
                        <a:rPr lang="en-US" dirty="0"/>
                        <a:t>Y1</a:t>
                      </a:r>
                      <a:endParaRPr lang="en-IN" dirty="0"/>
                    </a:p>
                  </a:txBody>
                  <a:tcPr/>
                </a:tc>
                <a:tc>
                  <a:txBody>
                    <a:bodyPr/>
                    <a:lstStyle/>
                    <a:p>
                      <a:pPr algn="ctr"/>
                      <a:r>
                        <a:rPr lang="en-US" dirty="0"/>
                        <a:t>Y2</a:t>
                      </a:r>
                      <a:endParaRPr lang="en-IN" dirty="0"/>
                    </a:p>
                  </a:txBody>
                  <a:tcPr/>
                </a:tc>
                <a:tc>
                  <a:txBody>
                    <a:bodyPr/>
                    <a:lstStyle/>
                    <a:p>
                      <a:pPr algn="ctr"/>
                      <a:r>
                        <a:rPr lang="en-US" dirty="0"/>
                        <a:t>…</a:t>
                      </a:r>
                      <a:endParaRPr lang="en-IN" dirty="0"/>
                    </a:p>
                  </a:txBody>
                  <a:tcPr/>
                </a:tc>
                <a:tc>
                  <a:txBody>
                    <a:bodyPr/>
                    <a:lstStyle/>
                    <a:p>
                      <a:pPr algn="ctr"/>
                      <a:r>
                        <a:rPr lang="en-US" dirty="0"/>
                        <a:t>Yn</a:t>
                      </a:r>
                      <a:endParaRPr lang="en-IN" dirty="0"/>
                    </a:p>
                  </a:txBody>
                  <a:tcPr/>
                </a:tc>
                <a:extLst>
                  <a:ext uri="{0D108BD9-81ED-4DB2-BD59-A6C34878D82A}">
                    <a16:rowId xmlns:a16="http://schemas.microsoft.com/office/drawing/2014/main" val="2435881234"/>
                  </a:ext>
                </a:extLst>
              </a:tr>
              <a:tr h="370840">
                <a:tc>
                  <a:txBody>
                    <a:bodyPr/>
                    <a:lstStyle/>
                    <a:p>
                      <a:pPr algn="ctr"/>
                      <a:r>
                        <a:rPr lang="en-US" dirty="0"/>
                        <a:t>…</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617597314"/>
                  </a:ext>
                </a:extLst>
              </a:tr>
              <a:tr h="370840">
                <a:tc>
                  <a:txBody>
                    <a:bodyPr/>
                    <a:lstStyle/>
                    <a:p>
                      <a:pPr algn="ctr"/>
                      <a:r>
                        <a:rPr lang="en-US" dirty="0"/>
                        <a:t>…</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475275989"/>
                  </a:ext>
                </a:extLst>
              </a:tr>
              <a:tr h="370840">
                <a:tc>
                  <a:txBody>
                    <a:bodyPr/>
                    <a:lstStyle/>
                    <a:p>
                      <a:pPr algn="ctr"/>
                      <a:r>
                        <a:rPr lang="en-US" dirty="0"/>
                        <a:t>…</a:t>
                      </a:r>
                      <a:endParaRPr lang="en-IN" dirty="0"/>
                    </a:p>
                  </a:txBody>
                  <a:tcPr/>
                </a:tc>
                <a:tc>
                  <a:txBody>
                    <a:bodyPr/>
                    <a:lstStyle/>
                    <a:p>
                      <a:pPr algn="ctr"/>
                      <a:r>
                        <a:rPr lang="en-US" dirty="0"/>
                        <a:t>1</a:t>
                      </a:r>
                      <a:endParaRPr lang="en-IN" dirty="0"/>
                    </a:p>
                  </a:txBody>
                  <a:tcPr/>
                </a:tc>
                <a:tc>
                  <a:txBody>
                    <a:bodyPr/>
                    <a:lstStyle/>
                    <a:p>
                      <a:pPr algn="ctr"/>
                      <a:r>
                        <a:rPr lang="en-US" dirty="0"/>
                        <a:t>0</a:t>
                      </a:r>
                      <a:endParaRPr lang="en-IN" dirty="0"/>
                    </a:p>
                  </a:txBody>
                  <a:tcPr/>
                </a:tc>
                <a:tc>
                  <a:txBody>
                    <a:bodyPr/>
                    <a:lstStyle/>
                    <a:p>
                      <a:pPr algn="ctr"/>
                      <a:r>
                        <a:rPr lang="en-US" dirty="0"/>
                        <a:t>…</a:t>
                      </a:r>
                      <a:endParaRPr lang="en-IN" dirty="0"/>
                    </a:p>
                  </a:txBody>
                  <a:tcPr/>
                </a:tc>
                <a:tc>
                  <a:txBody>
                    <a:bodyPr/>
                    <a:lstStyle/>
                    <a:p>
                      <a:pPr algn="ctr"/>
                      <a:r>
                        <a:rPr lang="en-US" dirty="0"/>
                        <a:t>0</a:t>
                      </a:r>
                      <a:endParaRPr lang="en-IN" dirty="0"/>
                    </a:p>
                  </a:txBody>
                  <a:tcPr/>
                </a:tc>
                <a:extLst>
                  <a:ext uri="{0D108BD9-81ED-4DB2-BD59-A6C34878D82A}">
                    <a16:rowId xmlns:a16="http://schemas.microsoft.com/office/drawing/2014/main" val="433969050"/>
                  </a:ext>
                </a:extLst>
              </a:tr>
              <a:tr h="370840">
                <a:tc>
                  <a:txBody>
                    <a:bodyPr/>
                    <a:lstStyle/>
                    <a:p>
                      <a:pPr algn="ctr"/>
                      <a:r>
                        <a:rPr lang="en-US" dirty="0"/>
                        <a:t>…</a:t>
                      </a:r>
                      <a:endParaRPr lang="en-IN" dirty="0"/>
                    </a:p>
                  </a:txBody>
                  <a:tcPr/>
                </a:tc>
                <a:tc>
                  <a:txBody>
                    <a:bodyPr/>
                    <a:lstStyle/>
                    <a:p>
                      <a:pPr algn="ctr"/>
                      <a:r>
                        <a:rPr lang="en-US" dirty="0"/>
                        <a:t>1</a:t>
                      </a:r>
                      <a:endParaRPr lang="en-IN" dirty="0"/>
                    </a:p>
                  </a:txBody>
                  <a:tcPr/>
                </a:tc>
                <a:tc>
                  <a:txBody>
                    <a:bodyPr/>
                    <a:lstStyle/>
                    <a:p>
                      <a:pPr algn="ctr"/>
                      <a:r>
                        <a:rPr lang="en-US" dirty="0"/>
                        <a:t>1</a:t>
                      </a:r>
                      <a:endParaRPr lang="en-IN" dirty="0"/>
                    </a:p>
                  </a:txBody>
                  <a:tcPr/>
                </a:tc>
                <a:tc>
                  <a:txBody>
                    <a:bodyPr/>
                    <a:lstStyle/>
                    <a:p>
                      <a:pPr algn="ctr"/>
                      <a:r>
                        <a:rPr lang="en-US" dirty="0"/>
                        <a:t>…</a:t>
                      </a:r>
                      <a:endParaRPr lang="en-IN" dirty="0"/>
                    </a:p>
                  </a:txBody>
                  <a:tcPr/>
                </a:tc>
                <a:tc>
                  <a:txBody>
                    <a:bodyPr/>
                    <a:lstStyle/>
                    <a:p>
                      <a:pPr algn="ctr"/>
                      <a:r>
                        <a:rPr lang="en-US" dirty="0"/>
                        <a:t>1</a:t>
                      </a:r>
                      <a:endParaRPr lang="en-IN" dirty="0"/>
                    </a:p>
                  </a:txBody>
                  <a:tcPr/>
                </a:tc>
                <a:extLst>
                  <a:ext uri="{0D108BD9-81ED-4DB2-BD59-A6C34878D82A}">
                    <a16:rowId xmlns:a16="http://schemas.microsoft.com/office/drawing/2014/main" val="2195388857"/>
                  </a:ext>
                </a:extLst>
              </a:tr>
            </a:tbl>
          </a:graphicData>
        </a:graphic>
      </p:graphicFrame>
      <p:sp>
        <p:nvSpPr>
          <p:cNvPr id="6" name="TextBox 5">
            <a:extLst>
              <a:ext uri="{FF2B5EF4-FFF2-40B4-BE49-F238E27FC236}">
                <a16:creationId xmlns:a16="http://schemas.microsoft.com/office/drawing/2014/main" id="{E89ED9EA-98DB-A1B7-F9D2-3CD620363F17}"/>
              </a:ext>
            </a:extLst>
          </p:cNvPr>
          <p:cNvSpPr txBox="1"/>
          <p:nvPr/>
        </p:nvSpPr>
        <p:spPr>
          <a:xfrm>
            <a:off x="870598" y="1429585"/>
            <a:ext cx="1223412" cy="369332"/>
          </a:xfrm>
          <a:prstGeom prst="rect">
            <a:avLst/>
          </a:prstGeom>
          <a:noFill/>
        </p:spPr>
        <p:txBody>
          <a:bodyPr wrap="none" rtlCol="0">
            <a:spAutoFit/>
          </a:bodyPr>
          <a:lstStyle/>
          <a:p>
            <a:r>
              <a:rPr lang="en-US" dirty="0"/>
              <a:t>Multi-Class</a:t>
            </a:r>
            <a:endParaRPr lang="en-IN" dirty="0"/>
          </a:p>
        </p:txBody>
      </p:sp>
      <p:sp>
        <p:nvSpPr>
          <p:cNvPr id="7" name="TextBox 6">
            <a:extLst>
              <a:ext uri="{FF2B5EF4-FFF2-40B4-BE49-F238E27FC236}">
                <a16:creationId xmlns:a16="http://schemas.microsoft.com/office/drawing/2014/main" id="{E4F08989-3285-8F2F-C60A-4E5E4E70F2BE}"/>
              </a:ext>
            </a:extLst>
          </p:cNvPr>
          <p:cNvSpPr txBox="1"/>
          <p:nvPr/>
        </p:nvSpPr>
        <p:spPr>
          <a:xfrm>
            <a:off x="4297016" y="1439945"/>
            <a:ext cx="1255472" cy="369332"/>
          </a:xfrm>
          <a:prstGeom prst="rect">
            <a:avLst/>
          </a:prstGeom>
          <a:noFill/>
        </p:spPr>
        <p:txBody>
          <a:bodyPr wrap="none" rtlCol="0">
            <a:spAutoFit/>
          </a:bodyPr>
          <a:lstStyle/>
          <a:p>
            <a:r>
              <a:rPr lang="en-US" dirty="0"/>
              <a:t>Multi-Label</a:t>
            </a:r>
            <a:endParaRPr lang="en-IN" dirty="0"/>
          </a:p>
        </p:txBody>
      </p:sp>
      <p:sp>
        <p:nvSpPr>
          <p:cNvPr id="8" name="TextBox 7">
            <a:extLst>
              <a:ext uri="{FF2B5EF4-FFF2-40B4-BE49-F238E27FC236}">
                <a16:creationId xmlns:a16="http://schemas.microsoft.com/office/drawing/2014/main" id="{2FCA5E84-A980-0FF4-C41E-A20EA962B9E8}"/>
              </a:ext>
            </a:extLst>
          </p:cNvPr>
          <p:cNvSpPr txBox="1"/>
          <p:nvPr/>
        </p:nvSpPr>
        <p:spPr>
          <a:xfrm>
            <a:off x="219636" y="3827929"/>
            <a:ext cx="11743764" cy="1477328"/>
          </a:xfrm>
          <a:prstGeom prst="rect">
            <a:avLst/>
          </a:prstGeom>
          <a:noFill/>
        </p:spPr>
        <p:txBody>
          <a:bodyPr wrap="square" rtlCol="0">
            <a:spAutoFit/>
          </a:bodyPr>
          <a:lstStyle/>
          <a:p>
            <a:r>
              <a:rPr lang="en-US" dirty="0"/>
              <a:t>How to build a multi-label NN?</a:t>
            </a:r>
          </a:p>
          <a:p>
            <a:r>
              <a:rPr lang="en-US" dirty="0"/>
              <a:t>Approach 1 – Build a separate NN for each label and train N neural networks. </a:t>
            </a:r>
          </a:p>
          <a:p>
            <a:r>
              <a:rPr lang="en-US" dirty="0"/>
              <a:t>Approach 2 – Train 1 NN with n outputs and output N activations in the final layer by changing the final layer to sigmoid. In this case, the sigmoid will not add up to 1. Also, use a threshold for each output neuron to classify the final output for that neuron (each neuron belongs to 1 possible label)</a:t>
            </a:r>
            <a:endParaRPr lang="en-IN" dirty="0"/>
          </a:p>
        </p:txBody>
      </p:sp>
      <p:sp>
        <p:nvSpPr>
          <p:cNvPr id="9" name="Rectangle 8">
            <a:extLst>
              <a:ext uri="{FF2B5EF4-FFF2-40B4-BE49-F238E27FC236}">
                <a16:creationId xmlns:a16="http://schemas.microsoft.com/office/drawing/2014/main" id="{B21E1AB5-2B66-3199-5109-B3AE482638FF}"/>
              </a:ext>
            </a:extLst>
          </p:cNvPr>
          <p:cNvSpPr/>
          <p:nvPr/>
        </p:nvSpPr>
        <p:spPr>
          <a:xfrm>
            <a:off x="3228975" y="5414682"/>
            <a:ext cx="714375" cy="1363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C2A6ED1A-15B4-D9E4-181F-A8E259B4BA10}"/>
              </a:ext>
            </a:extLst>
          </p:cNvPr>
          <p:cNvSpPr/>
          <p:nvPr/>
        </p:nvSpPr>
        <p:spPr>
          <a:xfrm>
            <a:off x="3401835" y="5483038"/>
            <a:ext cx="372306" cy="3944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DDF1F50D-ACF7-9A6F-0547-79CC781F7587}"/>
              </a:ext>
            </a:extLst>
          </p:cNvPr>
          <p:cNvSpPr/>
          <p:nvPr/>
        </p:nvSpPr>
        <p:spPr>
          <a:xfrm>
            <a:off x="3399729" y="5913344"/>
            <a:ext cx="372306" cy="3944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36FB8818-D93C-9345-538A-AF93C697BA5A}"/>
              </a:ext>
            </a:extLst>
          </p:cNvPr>
          <p:cNvSpPr/>
          <p:nvPr/>
        </p:nvSpPr>
        <p:spPr>
          <a:xfrm>
            <a:off x="3399729" y="6330283"/>
            <a:ext cx="372306" cy="39444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id="{0E14577B-2C60-3F52-AFE3-319B1E11B121}"/>
              </a:ext>
            </a:extLst>
          </p:cNvPr>
          <p:cNvCxnSpPr/>
          <p:nvPr/>
        </p:nvCxnSpPr>
        <p:spPr>
          <a:xfrm>
            <a:off x="3590925" y="5676900"/>
            <a:ext cx="1085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34D4AA-5A3B-0DF2-8F68-30A8EAA20584}"/>
              </a:ext>
            </a:extLst>
          </p:cNvPr>
          <p:cNvCxnSpPr/>
          <p:nvPr/>
        </p:nvCxnSpPr>
        <p:spPr>
          <a:xfrm>
            <a:off x="3590925" y="6115050"/>
            <a:ext cx="1085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EFA9B6-EE72-D28A-F474-1A264F273ACD}"/>
              </a:ext>
            </a:extLst>
          </p:cNvPr>
          <p:cNvCxnSpPr/>
          <p:nvPr/>
        </p:nvCxnSpPr>
        <p:spPr>
          <a:xfrm>
            <a:off x="3590925" y="6534150"/>
            <a:ext cx="1085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8CA6255-60A1-331D-E9D1-7656CD6EB477}"/>
              </a:ext>
            </a:extLst>
          </p:cNvPr>
          <p:cNvSpPr txBox="1"/>
          <p:nvPr/>
        </p:nvSpPr>
        <p:spPr>
          <a:xfrm>
            <a:off x="4818240" y="5498628"/>
            <a:ext cx="951222" cy="369332"/>
          </a:xfrm>
          <a:prstGeom prst="rect">
            <a:avLst/>
          </a:prstGeom>
          <a:noFill/>
        </p:spPr>
        <p:txBody>
          <a:bodyPr wrap="none" rtlCol="0">
            <a:spAutoFit/>
          </a:bodyPr>
          <a:lstStyle/>
          <a:p>
            <a:r>
              <a:rPr lang="en-US" dirty="0"/>
              <a:t>Car: Y/N</a:t>
            </a:r>
            <a:endParaRPr lang="en-IN" dirty="0"/>
          </a:p>
        </p:txBody>
      </p:sp>
      <p:sp>
        <p:nvSpPr>
          <p:cNvPr id="18" name="TextBox 17">
            <a:extLst>
              <a:ext uri="{FF2B5EF4-FFF2-40B4-BE49-F238E27FC236}">
                <a16:creationId xmlns:a16="http://schemas.microsoft.com/office/drawing/2014/main" id="{1B2A2CD7-10E5-6BC8-30E8-8FC857350008}"/>
              </a:ext>
            </a:extLst>
          </p:cNvPr>
          <p:cNvSpPr txBox="1"/>
          <p:nvPr/>
        </p:nvSpPr>
        <p:spPr>
          <a:xfrm>
            <a:off x="4815552" y="5911778"/>
            <a:ext cx="1276055" cy="369332"/>
          </a:xfrm>
          <a:prstGeom prst="rect">
            <a:avLst/>
          </a:prstGeom>
          <a:noFill/>
        </p:spPr>
        <p:txBody>
          <a:bodyPr wrap="none" rtlCol="0">
            <a:spAutoFit/>
          </a:bodyPr>
          <a:lstStyle/>
          <a:p>
            <a:r>
              <a:rPr lang="en-US" dirty="0"/>
              <a:t>Person: Y/N</a:t>
            </a:r>
            <a:endParaRPr lang="en-IN" dirty="0"/>
          </a:p>
        </p:txBody>
      </p:sp>
      <p:sp>
        <p:nvSpPr>
          <p:cNvPr id="19" name="TextBox 18">
            <a:extLst>
              <a:ext uri="{FF2B5EF4-FFF2-40B4-BE49-F238E27FC236}">
                <a16:creationId xmlns:a16="http://schemas.microsoft.com/office/drawing/2014/main" id="{C04D4679-6C33-A0B9-CD81-7722450EFAE7}"/>
              </a:ext>
            </a:extLst>
          </p:cNvPr>
          <p:cNvSpPr txBox="1"/>
          <p:nvPr/>
        </p:nvSpPr>
        <p:spPr>
          <a:xfrm>
            <a:off x="4815552" y="6317644"/>
            <a:ext cx="973664" cy="369332"/>
          </a:xfrm>
          <a:prstGeom prst="rect">
            <a:avLst/>
          </a:prstGeom>
          <a:noFill/>
        </p:spPr>
        <p:txBody>
          <a:bodyPr wrap="none" rtlCol="0">
            <a:spAutoFit/>
          </a:bodyPr>
          <a:lstStyle/>
          <a:p>
            <a:r>
              <a:rPr lang="en-US" dirty="0"/>
              <a:t>Bus: Y/N</a:t>
            </a:r>
            <a:endParaRPr lang="en-IN" dirty="0"/>
          </a:p>
        </p:txBody>
      </p:sp>
      <p:sp>
        <p:nvSpPr>
          <p:cNvPr id="20" name="TextBox 19">
            <a:extLst>
              <a:ext uri="{FF2B5EF4-FFF2-40B4-BE49-F238E27FC236}">
                <a16:creationId xmlns:a16="http://schemas.microsoft.com/office/drawing/2014/main" id="{E45E03AC-1ABC-57DC-244A-86032730695B}"/>
              </a:ext>
            </a:extLst>
          </p:cNvPr>
          <p:cNvSpPr txBox="1"/>
          <p:nvPr/>
        </p:nvSpPr>
        <p:spPr>
          <a:xfrm>
            <a:off x="1727966" y="5925901"/>
            <a:ext cx="1480790" cy="369332"/>
          </a:xfrm>
          <a:prstGeom prst="rect">
            <a:avLst/>
          </a:prstGeom>
          <a:noFill/>
        </p:spPr>
        <p:txBody>
          <a:bodyPr wrap="none" rtlCol="0">
            <a:spAutoFit/>
          </a:bodyPr>
          <a:lstStyle/>
          <a:p>
            <a:r>
              <a:rPr lang="en-US" dirty="0"/>
              <a:t>Output layer: </a:t>
            </a:r>
            <a:endParaRPr lang="en-IN" dirty="0"/>
          </a:p>
        </p:txBody>
      </p:sp>
      <p:pic>
        <p:nvPicPr>
          <p:cNvPr id="22" name="Picture 21">
            <a:extLst>
              <a:ext uri="{FF2B5EF4-FFF2-40B4-BE49-F238E27FC236}">
                <a16:creationId xmlns:a16="http://schemas.microsoft.com/office/drawing/2014/main" id="{86E2A382-2E6D-10A9-1DEE-AFD5793A67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1272" y="5214889"/>
            <a:ext cx="3258807" cy="1546885"/>
          </a:xfrm>
          <a:prstGeom prst="rect">
            <a:avLst/>
          </a:prstGeom>
          <a:ln>
            <a:solidFill>
              <a:schemeClr val="tx1"/>
            </a:solidFill>
          </a:ln>
        </p:spPr>
      </p:pic>
      <p:pic>
        <p:nvPicPr>
          <p:cNvPr id="24" name="Picture 23">
            <a:extLst>
              <a:ext uri="{FF2B5EF4-FFF2-40B4-BE49-F238E27FC236}">
                <a16:creationId xmlns:a16="http://schemas.microsoft.com/office/drawing/2014/main" id="{43A2232E-9735-D58B-674B-7C309C221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746" y="1643111"/>
            <a:ext cx="4909654" cy="2037166"/>
          </a:xfrm>
          <a:prstGeom prst="rect">
            <a:avLst/>
          </a:prstGeom>
          <a:ln>
            <a:solidFill>
              <a:schemeClr val="tx1"/>
            </a:solidFill>
          </a:ln>
        </p:spPr>
      </p:pic>
    </p:spTree>
    <p:extLst>
      <p:ext uri="{BB962C8B-B14F-4D97-AF65-F5344CB8AC3E}">
        <p14:creationId xmlns:p14="http://schemas.microsoft.com/office/powerpoint/2010/main" val="3179654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CAA4DB-C6EB-A5B5-4510-28883AA479A6}"/>
                  </a:ext>
                </a:extLst>
              </p:cNvPr>
              <p:cNvSpPr txBox="1"/>
              <p:nvPr/>
            </p:nvSpPr>
            <p:spPr>
              <a:xfrm>
                <a:off x="123824" y="139184"/>
                <a:ext cx="11915775" cy="4578369"/>
              </a:xfrm>
              <a:prstGeom prst="rect">
                <a:avLst/>
              </a:prstGeom>
              <a:noFill/>
            </p:spPr>
            <p:txBody>
              <a:bodyPr wrap="square">
                <a:spAutoFit/>
              </a:bodyPr>
              <a:lstStyle/>
              <a:p>
                <a:pPr algn="just"/>
                <a:r>
                  <a:rPr lang="en-US" b="1" dirty="0"/>
                  <a:t>Advanced Optimization  - ADAM (Adaptive Momentum Estimation)</a:t>
                </a:r>
              </a:p>
              <a:p>
                <a:pPr algn="just"/>
                <a:endParaRPr lang="en-US" b="1" dirty="0"/>
              </a:p>
              <a:p>
                <a:pPr algn="just"/>
                <a:r>
                  <a:rPr lang="en-US" dirty="0"/>
                  <a:t>If the learning rate of Gradient Descent is too small, and we are taking tiny steps in the same direction over and over, the ADAM algorithm makes the learning rate bigger. Alternatively, if the gradient descent algorithm is </a:t>
                </a:r>
                <a:r>
                  <a:rPr lang="en-US" dirty="0" err="1"/>
                  <a:t>osciallting</a:t>
                </a:r>
                <a:r>
                  <a:rPr lang="en-US" dirty="0"/>
                  <a:t> back and forth, ADAM will adjust the learning rate to a smaller rate to take a more smooth path to find the minima. Thus, the ADAM algorithm can adjust the learning rate automatically. Furthermore, ADAM does not use 1 learning rate for all parameters, it uses a different learning rate for each parameter. </a:t>
                </a:r>
              </a:p>
              <a:p>
                <a:pPr algn="just"/>
                <a:r>
                  <a:rPr lang="en-US" dirty="0"/>
                  <a:t>Overall, ADAM is more robust to the learning rate picked</a:t>
                </a:r>
              </a:p>
              <a:p>
                <a:pPr algn="just"/>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𝐽</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r>
                            <a:rPr lang="en-US" b="0" i="1" smtClean="0">
                              <a:latin typeface="Cambria Math" panose="02040503050406030204" pitchFamily="18" charset="0"/>
                            </a:rPr>
                            <m:t>𝑏</m:t>
                          </m:r>
                        </m:e>
                      </m:d>
                    </m:oMath>
                  </m:oMathPara>
                </a14:m>
                <a:endParaRPr lang="en-US" b="0" dirty="0"/>
              </a:p>
              <a:p>
                <a:r>
                  <a:rPr lang="en-US" dirty="0"/>
                  <a:t>						…</a:t>
                </a:r>
                <a:endParaRPr lang="en-US" b="0"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𝑛</m:t>
                              </m:r>
                            </m:sub>
                          </m:sSub>
                        </m:den>
                      </m:f>
                      <m:r>
                        <a:rPr lang="en-US" b="0" i="1" smtClean="0">
                          <a:latin typeface="Cambria Math" panose="02040503050406030204" pitchFamily="18" charset="0"/>
                        </a:rPr>
                        <m:t>𝐽</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b>
                      </m:sSub>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r>
                        <a:rPr lang="en-US" b="0" i="1" smtClean="0">
                          <a:latin typeface="Cambria Math" panose="02040503050406030204" pitchFamily="18" charset="0"/>
                        </a:rPr>
                        <m:t>𝐽</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CAA4DB-C6EB-A5B5-4510-28883AA479A6}"/>
                  </a:ext>
                </a:extLst>
              </p:cNvPr>
              <p:cNvSpPr txBox="1">
                <a:spLocks noRot="1" noChangeAspect="1" noMove="1" noResize="1" noEditPoints="1" noAdjustHandles="1" noChangeArrowheads="1" noChangeShapeType="1" noTextEdit="1"/>
              </p:cNvSpPr>
              <p:nvPr/>
            </p:nvSpPr>
            <p:spPr>
              <a:xfrm>
                <a:off x="123824" y="139184"/>
                <a:ext cx="11915775" cy="4578369"/>
              </a:xfrm>
              <a:prstGeom prst="rect">
                <a:avLst/>
              </a:prstGeom>
              <a:blipFill>
                <a:blip r:embed="rId2"/>
                <a:stretch>
                  <a:fillRect l="-409" t="-799" r="-409"/>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CD2E1881-AB1D-FB7F-5F8B-37F7D3344A91}"/>
              </a:ext>
            </a:extLst>
          </p:cNvPr>
          <p:cNvSpPr txBox="1"/>
          <p:nvPr/>
        </p:nvSpPr>
        <p:spPr>
          <a:xfrm>
            <a:off x="7553326" y="2990850"/>
            <a:ext cx="4391024" cy="1200329"/>
          </a:xfrm>
          <a:prstGeom prst="rect">
            <a:avLst/>
          </a:prstGeom>
          <a:noFill/>
        </p:spPr>
        <p:txBody>
          <a:bodyPr wrap="square" rtlCol="0">
            <a:spAutoFit/>
          </a:bodyPr>
          <a:lstStyle/>
          <a:p>
            <a:r>
              <a:rPr lang="en-US" dirty="0"/>
              <a:t>If a parameter (w or b) keeps moving in the same direction, the learning rate is increased for that parameter only to go faster in that direction and vice-versa</a:t>
            </a:r>
            <a:endParaRPr lang="en-IN" dirty="0"/>
          </a:p>
        </p:txBody>
      </p:sp>
      <p:pic>
        <p:nvPicPr>
          <p:cNvPr id="8" name="Picture 7">
            <a:extLst>
              <a:ext uri="{FF2B5EF4-FFF2-40B4-BE49-F238E27FC236}">
                <a16:creationId xmlns:a16="http://schemas.microsoft.com/office/drawing/2014/main" id="{948CD76C-0D4F-ED4E-F3C8-B97D3F04F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79" y="2619375"/>
            <a:ext cx="4466196" cy="2230924"/>
          </a:xfrm>
          <a:prstGeom prst="rect">
            <a:avLst/>
          </a:prstGeom>
          <a:ln>
            <a:solidFill>
              <a:schemeClr val="tx1"/>
            </a:solidFill>
          </a:ln>
        </p:spPr>
      </p:pic>
      <p:graphicFrame>
        <p:nvGraphicFramePr>
          <p:cNvPr id="2" name="Object 1">
            <a:extLst>
              <a:ext uri="{FF2B5EF4-FFF2-40B4-BE49-F238E27FC236}">
                <a16:creationId xmlns:a16="http://schemas.microsoft.com/office/drawing/2014/main" id="{839CD54A-3C71-2F08-CAA0-AABED98EC42C}"/>
              </a:ext>
            </a:extLst>
          </p:cNvPr>
          <p:cNvGraphicFramePr>
            <a:graphicFrameLocks noChangeAspect="1"/>
          </p:cNvGraphicFramePr>
          <p:nvPr>
            <p:extLst>
              <p:ext uri="{D42A27DB-BD31-4B8C-83A1-F6EECF244321}">
                <p14:modId xmlns:p14="http://schemas.microsoft.com/office/powerpoint/2010/main" val="1868154845"/>
              </p:ext>
            </p:extLst>
          </p:nvPr>
        </p:nvGraphicFramePr>
        <p:xfrm>
          <a:off x="1488141" y="5271061"/>
          <a:ext cx="2312894" cy="1309034"/>
        </p:xfrm>
        <a:graphic>
          <a:graphicData uri="http://schemas.openxmlformats.org/presentationml/2006/ole">
            <mc:AlternateContent xmlns:mc="http://schemas.openxmlformats.org/markup-compatibility/2006">
              <mc:Choice xmlns:v="urn:schemas-microsoft-com:vml" Requires="v">
                <p:oleObj name="Packager Shell Object" showAsIcon="1" r:id="rId4" imgW="914649" imgH="518215" progId="Package">
                  <p:embed/>
                </p:oleObj>
              </mc:Choice>
              <mc:Fallback>
                <p:oleObj name="Packager Shell Object" showAsIcon="1" r:id="rId4" imgW="914649" imgH="518215" progId="Package">
                  <p:embed/>
                  <p:pic>
                    <p:nvPicPr>
                      <p:cNvPr id="0" name=""/>
                      <p:cNvPicPr/>
                      <p:nvPr/>
                    </p:nvPicPr>
                    <p:blipFill>
                      <a:blip r:embed="rId5"/>
                      <a:stretch>
                        <a:fillRect/>
                      </a:stretch>
                    </p:blipFill>
                    <p:spPr>
                      <a:xfrm>
                        <a:off x="1488141" y="5271061"/>
                        <a:ext cx="2312894" cy="1309034"/>
                      </a:xfrm>
                      <a:prstGeom prst="rect">
                        <a:avLst/>
                      </a:prstGeom>
                      <a:ln>
                        <a:solidFill>
                          <a:schemeClr val="tx1"/>
                        </a:solidFill>
                      </a:ln>
                    </p:spPr>
                  </p:pic>
                </p:oleObj>
              </mc:Fallback>
            </mc:AlternateContent>
          </a:graphicData>
        </a:graphic>
      </p:graphicFrame>
      <p:graphicFrame>
        <p:nvGraphicFramePr>
          <p:cNvPr id="3" name="Object 2">
            <a:extLst>
              <a:ext uri="{FF2B5EF4-FFF2-40B4-BE49-F238E27FC236}">
                <a16:creationId xmlns:a16="http://schemas.microsoft.com/office/drawing/2014/main" id="{E14AB9D6-C840-9017-F025-C16B503285AF}"/>
              </a:ext>
            </a:extLst>
          </p:cNvPr>
          <p:cNvGraphicFramePr>
            <a:graphicFrameLocks noChangeAspect="1"/>
          </p:cNvGraphicFramePr>
          <p:nvPr>
            <p:extLst>
              <p:ext uri="{D42A27DB-BD31-4B8C-83A1-F6EECF244321}">
                <p14:modId xmlns:p14="http://schemas.microsoft.com/office/powerpoint/2010/main" val="4030817911"/>
              </p:ext>
            </p:extLst>
          </p:nvPr>
        </p:nvGraphicFramePr>
        <p:xfrm>
          <a:off x="6883588" y="5271061"/>
          <a:ext cx="2602004" cy="1309033"/>
        </p:xfrm>
        <a:graphic>
          <a:graphicData uri="http://schemas.openxmlformats.org/presentationml/2006/ole">
            <mc:AlternateContent xmlns:mc="http://schemas.openxmlformats.org/markup-compatibility/2006">
              <mc:Choice xmlns:v="urn:schemas-microsoft-com:vml" Requires="v">
                <p:oleObj name="Packager Shell Object" showAsIcon="1" r:id="rId6" imgW="1028607" imgH="518215" progId="Package">
                  <p:embed/>
                </p:oleObj>
              </mc:Choice>
              <mc:Fallback>
                <p:oleObj name="Packager Shell Object" showAsIcon="1" r:id="rId6" imgW="1028607" imgH="518215" progId="Package">
                  <p:embed/>
                  <p:pic>
                    <p:nvPicPr>
                      <p:cNvPr id="0" name=""/>
                      <p:cNvPicPr/>
                      <p:nvPr/>
                    </p:nvPicPr>
                    <p:blipFill>
                      <a:blip r:embed="rId7"/>
                      <a:stretch>
                        <a:fillRect/>
                      </a:stretch>
                    </p:blipFill>
                    <p:spPr>
                      <a:xfrm>
                        <a:off x="6883588" y="5271061"/>
                        <a:ext cx="2602004" cy="1309033"/>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518555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88AD32-D6F9-5499-EE5C-AE0FDE773075}"/>
              </a:ext>
            </a:extLst>
          </p:cNvPr>
          <p:cNvSpPr txBox="1"/>
          <p:nvPr/>
        </p:nvSpPr>
        <p:spPr>
          <a:xfrm>
            <a:off x="123824" y="139184"/>
            <a:ext cx="11915775" cy="3416320"/>
          </a:xfrm>
          <a:prstGeom prst="rect">
            <a:avLst/>
          </a:prstGeom>
          <a:noFill/>
        </p:spPr>
        <p:txBody>
          <a:bodyPr wrap="square">
            <a:spAutoFit/>
          </a:bodyPr>
          <a:lstStyle/>
          <a:p>
            <a:pPr algn="just"/>
            <a:r>
              <a:rPr lang="en-US" b="1" dirty="0"/>
              <a:t>Additional Layer Types- CNN (Convolutional Neural Networks)</a:t>
            </a:r>
          </a:p>
          <a:p>
            <a:pPr algn="just"/>
            <a:endParaRPr lang="en-US" b="1" dirty="0"/>
          </a:p>
          <a:p>
            <a:pPr algn="just"/>
            <a:r>
              <a:rPr lang="en-US" dirty="0"/>
              <a:t>To recap, in the dense NN architecture, each neuron output is a function of all the activation outputs of the previous layers – for example, the 2</a:t>
            </a:r>
            <a:r>
              <a:rPr lang="en-US" baseline="30000" dirty="0"/>
              <a:t>nd</a:t>
            </a:r>
            <a:r>
              <a:rPr lang="en-US" dirty="0"/>
              <a:t> layer is a function of every single activation value of the first layer.</a:t>
            </a:r>
          </a:p>
          <a:p>
            <a:pPr algn="just"/>
            <a:endParaRPr lang="en-US" dirty="0"/>
          </a:p>
          <a:p>
            <a:pPr algn="just"/>
            <a:r>
              <a:rPr lang="en-US" dirty="0"/>
              <a:t>For Convolutional layers, each neuron looks only at a part of the previous layer’s output. Why?</a:t>
            </a:r>
          </a:p>
          <a:p>
            <a:pPr algn="just"/>
            <a:r>
              <a:rPr lang="en-US" dirty="0"/>
              <a:t>- faster compute</a:t>
            </a:r>
          </a:p>
          <a:p>
            <a:pPr algn="just"/>
            <a:r>
              <a:rPr lang="en-US" dirty="0"/>
              <a:t>- need less training data</a:t>
            </a:r>
          </a:p>
          <a:p>
            <a:pPr algn="just"/>
            <a:r>
              <a:rPr lang="en-US" dirty="0"/>
              <a:t>- Less prone to overfitting</a:t>
            </a:r>
          </a:p>
          <a:p>
            <a:pPr algn="just"/>
            <a:r>
              <a:rPr lang="en-US" dirty="0"/>
              <a:t>With convolutional layers, you have many architectural choices such as choosing the window size of inputs a single neuron should look at and the number of neurons a layer should have. By choosing the architecture layers efficiently, you can build new versions of NNs that are more powerful than some dense layer applications. </a:t>
            </a:r>
          </a:p>
        </p:txBody>
      </p:sp>
      <p:pic>
        <p:nvPicPr>
          <p:cNvPr id="6" name="Picture 5">
            <a:extLst>
              <a:ext uri="{FF2B5EF4-FFF2-40B4-BE49-F238E27FC236}">
                <a16:creationId xmlns:a16="http://schemas.microsoft.com/office/drawing/2014/main" id="{D1B2CE92-0E93-4DD9-D105-3796E67E6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064" y="3665792"/>
            <a:ext cx="6135535" cy="2933700"/>
          </a:xfrm>
          <a:prstGeom prst="rect">
            <a:avLst/>
          </a:prstGeom>
          <a:ln>
            <a:solidFill>
              <a:schemeClr val="tx1"/>
            </a:solidFill>
          </a:ln>
        </p:spPr>
      </p:pic>
      <p:pic>
        <p:nvPicPr>
          <p:cNvPr id="8" name="Picture 7">
            <a:extLst>
              <a:ext uri="{FF2B5EF4-FFF2-40B4-BE49-F238E27FC236}">
                <a16:creationId xmlns:a16="http://schemas.microsoft.com/office/drawing/2014/main" id="{E34525C6-BB4E-0566-7457-D4CEB36C2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2" y="3665792"/>
            <a:ext cx="5736382" cy="2933700"/>
          </a:xfrm>
          <a:prstGeom prst="rect">
            <a:avLst/>
          </a:prstGeom>
          <a:ln>
            <a:solidFill>
              <a:schemeClr val="tx1"/>
            </a:solidFill>
          </a:ln>
        </p:spPr>
      </p:pic>
    </p:spTree>
    <p:extLst>
      <p:ext uri="{BB962C8B-B14F-4D97-AF65-F5344CB8AC3E}">
        <p14:creationId xmlns:p14="http://schemas.microsoft.com/office/powerpoint/2010/main" val="2837352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4F1EE3-0850-1DB4-C0AA-442CFC80FB17}"/>
                  </a:ext>
                </a:extLst>
              </p:cNvPr>
              <p:cNvSpPr txBox="1"/>
              <p:nvPr/>
            </p:nvSpPr>
            <p:spPr>
              <a:xfrm>
                <a:off x="123824" y="129659"/>
                <a:ext cx="11877675" cy="6012287"/>
              </a:xfrm>
              <a:prstGeom prst="rect">
                <a:avLst/>
              </a:prstGeom>
              <a:noFill/>
            </p:spPr>
            <p:txBody>
              <a:bodyPr wrap="square">
                <a:spAutoFit/>
              </a:bodyPr>
              <a:lstStyle/>
              <a:p>
                <a:pPr algn="just"/>
                <a:r>
                  <a:rPr lang="en-US" b="1" dirty="0"/>
                  <a:t>Backpropagation</a:t>
                </a:r>
              </a:p>
              <a:p>
                <a:pPr algn="just"/>
                <a:endParaRPr lang="en-US" b="1" dirty="0"/>
              </a:p>
              <a:p>
                <a:pPr algn="just"/>
                <a:r>
                  <a:rPr lang="en-US" dirty="0"/>
                  <a:t>Backprop is used for computing derivatives of the cost function </a:t>
                </a:r>
                <a:r>
                  <a:rPr lang="en-US" dirty="0" err="1"/>
                  <a:t>w.r.t.</a:t>
                </a:r>
                <a:r>
                  <a:rPr lang="en-US" dirty="0"/>
                  <a:t> parameters for gradient descent/ADAM in order to train the NN.</a:t>
                </a:r>
              </a:p>
              <a:p>
                <a:pPr algn="just"/>
                <a:endParaRPr lang="en-US" dirty="0"/>
              </a:p>
              <a:p>
                <a:pPr algn="just"/>
                <a:r>
                  <a:rPr lang="en-US" u="sng" dirty="0"/>
                  <a:t>Concept 1 - Derivative</a:t>
                </a:r>
              </a:p>
              <a:p>
                <a:pPr algn="just"/>
                <a:r>
                  <a:rPr lang="en-US" dirty="0"/>
                  <a:t>Derivate is the rate of change of a function with respect to its input. In case of gradient descent, if the value of parameter w goes up by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oMath>
                </a14:m>
                <a:r>
                  <a:rPr lang="en-US" dirty="0"/>
                  <a:t> it is the change in J(w) as a consequence. Example</a:t>
                </a:r>
              </a:p>
              <a:p>
                <a:pPr algn="just"/>
                <a:endParaRPr lang="en-US" b="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𝐿𝑒𝑡</m:t>
                      </m:r>
                      <m:r>
                        <a:rPr lang="en-US" b="0" i="1" smtClean="0">
                          <a:latin typeface="Cambria Math" panose="02040503050406030204" pitchFamily="18" charset="0"/>
                        </a:rPr>
                        <m:t> </m:t>
                      </m:r>
                      <m:r>
                        <a:rPr lang="en-US" b="0" i="1" smtClean="0">
                          <a:latin typeface="Cambria Math" panose="02040503050406030204" pitchFamily="18" charset="0"/>
                        </a:rPr>
                        <m:t>𝑐𝑜𝑠𝑡</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r>
                        <a:rPr lang="en-US" b="0" i="1" smtClean="0">
                          <a:latin typeface="Cambria Math" panose="02040503050406030204" pitchFamily="18" charset="0"/>
                        </a:rPr>
                        <m:t>:</m:t>
                      </m:r>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oMath>
                  </m:oMathPara>
                </a14:m>
                <a:endParaRPr lang="en-US" dirty="0"/>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𝐷𝑒𝑟𝑖𝑣𝑎𝑡𝑖𝑣𝑒</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𝑤</m:t>
                          </m:r>
                        </m:den>
                      </m:f>
                      <m:r>
                        <a:rPr lang="en-US" i="1">
                          <a:latin typeface="Cambria Math" panose="02040503050406030204" pitchFamily="18" charset="0"/>
                        </a:rPr>
                        <m:t>𝐽</m:t>
                      </m:r>
                      <m:d>
                        <m:dPr>
                          <m:ctrlPr>
                            <a:rPr lang="en-US" i="1">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=2</m:t>
                      </m:r>
                      <m:r>
                        <a:rPr lang="en-US" b="0" i="1" smtClean="0">
                          <a:latin typeface="Cambria Math" panose="02040503050406030204" pitchFamily="18" charset="0"/>
                        </a:rPr>
                        <m:t>𝑤</m:t>
                      </m:r>
                    </m:oMath>
                  </m:oMathPara>
                </a14:m>
                <a:endParaRPr lang="en-US" dirty="0"/>
              </a:p>
              <a:p>
                <a:pPr algn="just"/>
                <a:endParaRPr lang="en-US" dirty="0"/>
              </a:p>
              <a:p>
                <a:pPr algn="just"/>
                <a:r>
                  <a:rPr lang="en-US" dirty="0"/>
                  <a:t>Formally, if w increases by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J(w) increases by K*</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then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𝑘</m:t>
                    </m:r>
                  </m:oMath>
                </a14:m>
                <a:r>
                  <a:rPr lang="en-US" dirty="0"/>
                  <a:t>, which in this case is 2w. The slope of a line corresponds to the derivative of a function.</a:t>
                </a:r>
              </a:p>
              <a:p>
                <a:pPr algn="just"/>
                <a:endParaRPr lang="en-US" dirty="0"/>
              </a:p>
              <a:p>
                <a:pPr algn="just"/>
                <a:r>
                  <a:rPr lang="en-US" dirty="0"/>
                  <a:t>If the derivative is small, the update step in gradient descent will make a small change to the parameter w, because changing w does not does not decrease the cost much. If the derivate term is large, the update step will drastically change the value of w because changing w is making a big difference in how much the cost can change!</a:t>
                </a:r>
              </a:p>
              <a:p>
                <a:pPr algn="just"/>
                <a:endParaRPr lang="en-US" dirty="0"/>
              </a:p>
              <a:p>
                <a:pPr algn="just"/>
                <a:r>
                  <a:rPr lang="en-US" dirty="0"/>
                  <a:t>Derivative examples – next slide</a:t>
                </a:r>
              </a:p>
            </p:txBody>
          </p:sp>
        </mc:Choice>
        <mc:Fallback xmlns="">
          <p:sp>
            <p:nvSpPr>
              <p:cNvPr id="5" name="TextBox 4">
                <a:extLst>
                  <a:ext uri="{FF2B5EF4-FFF2-40B4-BE49-F238E27FC236}">
                    <a16:creationId xmlns:a16="http://schemas.microsoft.com/office/drawing/2014/main" id="{CB4F1EE3-0850-1DB4-C0AA-442CFC80FB17}"/>
                  </a:ext>
                </a:extLst>
              </p:cNvPr>
              <p:cNvSpPr txBox="1">
                <a:spLocks noRot="1" noChangeAspect="1" noMove="1" noResize="1" noEditPoints="1" noAdjustHandles="1" noChangeArrowheads="1" noChangeShapeType="1" noTextEdit="1"/>
              </p:cNvSpPr>
              <p:nvPr/>
            </p:nvSpPr>
            <p:spPr>
              <a:xfrm>
                <a:off x="123824" y="129659"/>
                <a:ext cx="11877675" cy="6012287"/>
              </a:xfrm>
              <a:prstGeom prst="rect">
                <a:avLst/>
              </a:prstGeom>
              <a:blipFill>
                <a:blip r:embed="rId2"/>
                <a:stretch>
                  <a:fillRect l="-410" t="-507" r="-410" b="-608"/>
                </a:stretch>
              </a:blipFill>
            </p:spPr>
            <p:txBody>
              <a:bodyPr/>
              <a:lstStyle/>
              <a:p>
                <a:r>
                  <a:rPr lang="en-IN">
                    <a:noFill/>
                  </a:rPr>
                  <a:t> </a:t>
                </a:r>
              </a:p>
            </p:txBody>
          </p:sp>
        </mc:Fallback>
      </mc:AlternateContent>
    </p:spTree>
    <p:extLst>
      <p:ext uri="{BB962C8B-B14F-4D97-AF65-F5344CB8AC3E}">
        <p14:creationId xmlns:p14="http://schemas.microsoft.com/office/powerpoint/2010/main" val="2808487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EF43B5-274E-4763-B3D0-36EFE00B3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35" y="178883"/>
            <a:ext cx="7436150" cy="3764468"/>
          </a:xfrm>
          <a:prstGeom prst="rect">
            <a:avLst/>
          </a:prstGeom>
          <a:ln>
            <a:solidFill>
              <a:schemeClr val="tx1"/>
            </a:solidFill>
          </a:ln>
        </p:spPr>
      </p:pic>
      <p:pic>
        <p:nvPicPr>
          <p:cNvPr id="7" name="Picture 6">
            <a:extLst>
              <a:ext uri="{FF2B5EF4-FFF2-40B4-BE49-F238E27FC236}">
                <a16:creationId xmlns:a16="http://schemas.microsoft.com/office/drawing/2014/main" id="{68245513-8A84-93BB-7301-83D21733D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385" y="178883"/>
            <a:ext cx="4288634" cy="3764468"/>
          </a:xfrm>
          <a:prstGeom prst="rect">
            <a:avLst/>
          </a:prstGeom>
          <a:ln>
            <a:solidFill>
              <a:schemeClr val="tx1"/>
            </a:solidFill>
          </a:ln>
        </p:spPr>
      </p:pic>
      <p:sp>
        <p:nvSpPr>
          <p:cNvPr id="8" name="TextBox 7">
            <a:extLst>
              <a:ext uri="{FF2B5EF4-FFF2-40B4-BE49-F238E27FC236}">
                <a16:creationId xmlns:a16="http://schemas.microsoft.com/office/drawing/2014/main" id="{DB7B3D10-7B2A-959F-4B5A-787024E4FB6B}"/>
              </a:ext>
            </a:extLst>
          </p:cNvPr>
          <p:cNvSpPr txBox="1"/>
          <p:nvPr/>
        </p:nvSpPr>
        <p:spPr>
          <a:xfrm>
            <a:off x="192035" y="4324350"/>
            <a:ext cx="11800984" cy="2031325"/>
          </a:xfrm>
          <a:prstGeom prst="rect">
            <a:avLst/>
          </a:prstGeom>
          <a:noFill/>
        </p:spPr>
        <p:txBody>
          <a:bodyPr wrap="square" rtlCol="0">
            <a:spAutoFit/>
          </a:bodyPr>
          <a:lstStyle/>
          <a:p>
            <a:r>
              <a:rPr lang="en-US" u="sng" dirty="0"/>
              <a:t>Concept2 - Computation Graphs</a:t>
            </a:r>
          </a:p>
          <a:p>
            <a:endParaRPr lang="en-US" u="sng" dirty="0"/>
          </a:p>
          <a:p>
            <a:r>
              <a:rPr lang="en-US" dirty="0"/>
              <a:t>A computation graph is used for automatically computing derivatives of NNs. It’s an implementation technique in frameworks such as TF. </a:t>
            </a:r>
          </a:p>
          <a:p>
            <a:endParaRPr lang="en-US" dirty="0"/>
          </a:p>
          <a:p>
            <a:r>
              <a:rPr lang="en-US" dirty="0"/>
              <a:t>A forward prop computation graph is exactly the steps that have been followed in the excel sheets so far, in which each intermediary calculation is saved as a new variable.</a:t>
            </a:r>
            <a:endParaRPr lang="en-IN" dirty="0"/>
          </a:p>
        </p:txBody>
      </p:sp>
    </p:spTree>
    <p:extLst>
      <p:ext uri="{BB962C8B-B14F-4D97-AF65-F5344CB8AC3E}">
        <p14:creationId xmlns:p14="http://schemas.microsoft.com/office/powerpoint/2010/main" val="275352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7F6A13-83DD-9914-4FBD-A7444B9D3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384" y="495128"/>
            <a:ext cx="8199831" cy="3962743"/>
          </a:xfrm>
          <a:prstGeom prst="rect">
            <a:avLst/>
          </a:prstGeom>
          <a:ln>
            <a:solidFill>
              <a:schemeClr val="tx1"/>
            </a:solidFill>
          </a:ln>
        </p:spPr>
      </p:pic>
      <p:sp>
        <p:nvSpPr>
          <p:cNvPr id="6" name="TextBox 5">
            <a:extLst>
              <a:ext uri="{FF2B5EF4-FFF2-40B4-BE49-F238E27FC236}">
                <a16:creationId xmlns:a16="http://schemas.microsoft.com/office/drawing/2014/main" id="{07C49BAD-1E19-1710-8F0D-50AEE5047C82}"/>
              </a:ext>
            </a:extLst>
          </p:cNvPr>
          <p:cNvSpPr txBox="1"/>
          <p:nvPr/>
        </p:nvSpPr>
        <p:spPr>
          <a:xfrm>
            <a:off x="3714750" y="125796"/>
            <a:ext cx="4481676" cy="369332"/>
          </a:xfrm>
          <a:prstGeom prst="rect">
            <a:avLst/>
          </a:prstGeom>
          <a:noFill/>
        </p:spPr>
        <p:txBody>
          <a:bodyPr wrap="none" rtlCol="0">
            <a:spAutoFit/>
          </a:bodyPr>
          <a:lstStyle/>
          <a:p>
            <a:r>
              <a:rPr lang="en-US" dirty="0"/>
              <a:t>Forward prop Example – Computation Graph</a:t>
            </a:r>
            <a:endParaRPr lang="en-IN" dirty="0"/>
          </a:p>
        </p:txBody>
      </p:sp>
      <p:sp>
        <p:nvSpPr>
          <p:cNvPr id="7" name="TextBox 6">
            <a:extLst>
              <a:ext uri="{FF2B5EF4-FFF2-40B4-BE49-F238E27FC236}">
                <a16:creationId xmlns:a16="http://schemas.microsoft.com/office/drawing/2014/main" id="{109E7AE5-3F3C-7C55-9B0C-B680A767C879}"/>
              </a:ext>
            </a:extLst>
          </p:cNvPr>
          <p:cNvSpPr txBox="1"/>
          <p:nvPr/>
        </p:nvSpPr>
        <p:spPr>
          <a:xfrm>
            <a:off x="171450" y="4885544"/>
            <a:ext cx="11849100" cy="1477328"/>
          </a:xfrm>
          <a:prstGeom prst="rect">
            <a:avLst/>
          </a:prstGeom>
          <a:noFill/>
        </p:spPr>
        <p:txBody>
          <a:bodyPr wrap="square" rtlCol="0">
            <a:spAutoFit/>
          </a:bodyPr>
          <a:lstStyle/>
          <a:p>
            <a:pPr algn="just"/>
            <a:r>
              <a:rPr lang="en-US" dirty="0"/>
              <a:t>For backprop, a computation graph uses chain rule to calculate, store and apply the derivative at each step. Before programming frameworks like TF/</a:t>
            </a:r>
            <a:r>
              <a:rPr lang="en-US" dirty="0" err="1"/>
              <a:t>PyTorch</a:t>
            </a:r>
            <a:r>
              <a:rPr lang="en-US" dirty="0"/>
              <a:t>, researchers used Calculus to compute derivatives for NNs, however, in modern programming frameworks, you can specify the activation/cost function and the framework will use a computation graph to  implement back prop. Since the derivatives are calculated automatically, computation graphs are also called automatic differentiators (auto diffs).</a:t>
            </a:r>
            <a:endParaRPr lang="en-IN" dirty="0"/>
          </a:p>
        </p:txBody>
      </p:sp>
    </p:spTree>
    <p:extLst>
      <p:ext uri="{BB962C8B-B14F-4D97-AF65-F5344CB8AC3E}">
        <p14:creationId xmlns:p14="http://schemas.microsoft.com/office/powerpoint/2010/main" val="2008925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31FD6-0B71-E493-77EE-24A634A6AA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6517304-83E0-F1AC-6D12-10773C5B02EF}"/>
              </a:ext>
            </a:extLst>
          </p:cNvPr>
          <p:cNvSpPr txBox="1"/>
          <p:nvPr/>
        </p:nvSpPr>
        <p:spPr>
          <a:xfrm>
            <a:off x="98612" y="65292"/>
            <a:ext cx="11869269" cy="400110"/>
          </a:xfrm>
          <a:prstGeom prst="rect">
            <a:avLst/>
          </a:prstGeom>
          <a:noFill/>
        </p:spPr>
        <p:txBody>
          <a:bodyPr wrap="square" rtlCol="0">
            <a:spAutoFit/>
          </a:bodyPr>
          <a:lstStyle/>
          <a:p>
            <a:pPr algn="just"/>
            <a:r>
              <a:rPr lang="en-US" sz="2000" dirty="0"/>
              <a:t>Examples</a:t>
            </a:r>
          </a:p>
        </p:txBody>
      </p:sp>
      <p:pic>
        <p:nvPicPr>
          <p:cNvPr id="4" name="Picture 3">
            <a:extLst>
              <a:ext uri="{FF2B5EF4-FFF2-40B4-BE49-F238E27FC236}">
                <a16:creationId xmlns:a16="http://schemas.microsoft.com/office/drawing/2014/main" id="{82CF5629-04C9-88CF-2EFC-9ED623238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2" y="489756"/>
            <a:ext cx="5750698" cy="2737490"/>
          </a:xfrm>
          <a:prstGeom prst="rect">
            <a:avLst/>
          </a:prstGeom>
          <a:ln>
            <a:solidFill>
              <a:schemeClr val="tx1"/>
            </a:solidFill>
          </a:ln>
        </p:spPr>
      </p:pic>
      <p:pic>
        <p:nvPicPr>
          <p:cNvPr id="6" name="Picture 5">
            <a:extLst>
              <a:ext uri="{FF2B5EF4-FFF2-40B4-BE49-F238E27FC236}">
                <a16:creationId xmlns:a16="http://schemas.microsoft.com/office/drawing/2014/main" id="{F76E4385-CC6E-ABED-99D2-117607660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00" y="489756"/>
            <a:ext cx="6100488" cy="2737490"/>
          </a:xfrm>
          <a:prstGeom prst="rect">
            <a:avLst/>
          </a:prstGeom>
          <a:ln>
            <a:solidFill>
              <a:schemeClr val="tx1"/>
            </a:solidFill>
          </a:ln>
        </p:spPr>
      </p:pic>
      <p:sp>
        <p:nvSpPr>
          <p:cNvPr id="7" name="TextBox 6">
            <a:extLst>
              <a:ext uri="{FF2B5EF4-FFF2-40B4-BE49-F238E27FC236}">
                <a16:creationId xmlns:a16="http://schemas.microsoft.com/office/drawing/2014/main" id="{C9E333C4-463D-5465-C4F4-6ADD0DB44B39}"/>
              </a:ext>
            </a:extLst>
          </p:cNvPr>
          <p:cNvSpPr txBox="1"/>
          <p:nvPr/>
        </p:nvSpPr>
        <p:spPr>
          <a:xfrm>
            <a:off x="0" y="3258024"/>
            <a:ext cx="4175951" cy="369332"/>
          </a:xfrm>
          <a:prstGeom prst="rect">
            <a:avLst/>
          </a:prstGeom>
          <a:noFill/>
        </p:spPr>
        <p:txBody>
          <a:bodyPr wrap="none" rtlCol="0">
            <a:spAutoFit/>
          </a:bodyPr>
          <a:lstStyle/>
          <a:p>
            <a:r>
              <a:rPr lang="en-IN" dirty="0"/>
              <a:t>NOTE: Activations are higher level features</a:t>
            </a:r>
          </a:p>
        </p:txBody>
      </p:sp>
      <p:sp>
        <p:nvSpPr>
          <p:cNvPr id="8" name="TextBox 7">
            <a:extLst>
              <a:ext uri="{FF2B5EF4-FFF2-40B4-BE49-F238E27FC236}">
                <a16:creationId xmlns:a16="http://schemas.microsoft.com/office/drawing/2014/main" id="{E298FD78-AE9C-3E08-D461-422DC1E355AB}"/>
              </a:ext>
            </a:extLst>
          </p:cNvPr>
          <p:cNvSpPr txBox="1"/>
          <p:nvPr/>
        </p:nvSpPr>
        <p:spPr>
          <a:xfrm>
            <a:off x="58265" y="3812539"/>
            <a:ext cx="12035123" cy="1631216"/>
          </a:xfrm>
          <a:prstGeom prst="rect">
            <a:avLst/>
          </a:prstGeom>
          <a:noFill/>
        </p:spPr>
        <p:txBody>
          <a:bodyPr wrap="square" rtlCol="0">
            <a:spAutoFit/>
          </a:bodyPr>
          <a:lstStyle/>
          <a:p>
            <a:pPr algn="just"/>
            <a:r>
              <a:rPr lang="en-US" sz="2000" b="1" dirty="0"/>
              <a:t>NN Model</a:t>
            </a:r>
          </a:p>
          <a:p>
            <a:pPr algn="just"/>
            <a:endParaRPr lang="en-US" sz="2000" b="1" dirty="0"/>
          </a:p>
          <a:p>
            <a:pPr algn="just"/>
            <a:r>
              <a:rPr lang="en-US" sz="2000" dirty="0"/>
              <a:t>Every layer inputs a vector of numbers and applies one-to-many logistic regression units to it and the computes another vector of numbers that gets passed from layer to layer to the final output layers computation which is the prediction of the NN. You can then either threshold at 0.5 to classify Y or come up with the final prediction.</a:t>
            </a:r>
          </a:p>
        </p:txBody>
      </p:sp>
    </p:spTree>
    <p:extLst>
      <p:ext uri="{BB962C8B-B14F-4D97-AF65-F5344CB8AC3E}">
        <p14:creationId xmlns:p14="http://schemas.microsoft.com/office/powerpoint/2010/main" val="3016513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10C588-D2A1-6A24-143E-F5611AD4A6FE}"/>
                  </a:ext>
                </a:extLst>
              </p:cNvPr>
              <p:cNvSpPr txBox="1"/>
              <p:nvPr/>
            </p:nvSpPr>
            <p:spPr>
              <a:xfrm>
                <a:off x="104775" y="161925"/>
                <a:ext cx="7868821" cy="3484672"/>
              </a:xfrm>
              <a:prstGeom prst="rect">
                <a:avLst/>
              </a:prstGeom>
              <a:noFill/>
            </p:spPr>
            <p:txBody>
              <a:bodyPr wrap="none" rtlCol="0">
                <a:spAutoFit/>
              </a:bodyPr>
              <a:lstStyle/>
              <a:p>
                <a:r>
                  <a:rPr lang="en-US" dirty="0"/>
                  <a:t>Backprop for Linear Regression:</a:t>
                </a:r>
              </a:p>
              <a:p>
                <a:endParaRPr lang="en-US" dirty="0"/>
              </a:p>
              <a:p>
                <a:r>
                  <a:rPr lang="en-US" dirty="0"/>
                  <a:t>1] Cost Function for Linear Regression </a:t>
                </a:r>
                <a:r>
                  <a:rPr lang="en-US" dirty="0">
                    <a:sym typeface="Wingdings" panose="05000000000000000000" pitchFamily="2" charset="2"/>
                  </a:rPr>
                  <a:t></a:t>
                </a:r>
                <a:r>
                  <a:rPr lang="en-US" dirty="0"/>
                  <a:t> </a:t>
                </a:r>
                <a14:m>
                  <m:oMath xmlns:m="http://schemas.openxmlformats.org/officeDocument/2006/math">
                    <m:r>
                      <a:rPr lang="en-IN" sz="1800" i="1" smtClean="0">
                        <a:latin typeface="Cambria Math" panose="02040503050406030204" pitchFamily="18" charset="0"/>
                      </a:rPr>
                      <m:t>𝐽</m:t>
                    </m:r>
                    <m:d>
                      <m:dPr>
                        <m:ctrlPr>
                          <a:rPr lang="en-IN" sz="1800" i="1">
                            <a:latin typeface="Cambria Math" panose="02040503050406030204" pitchFamily="18" charset="0"/>
                          </a:rPr>
                        </m:ctrlPr>
                      </m:dPr>
                      <m:e>
                        <m:r>
                          <a:rPr lang="en-IN" sz="1800" i="1">
                            <a:latin typeface="Cambria Math" panose="02040503050406030204" pitchFamily="18" charset="0"/>
                          </a:rPr>
                          <m:t>𝑤</m:t>
                        </m:r>
                        <m:r>
                          <a:rPr lang="en-IN" sz="1800" i="1">
                            <a:latin typeface="Cambria Math" panose="02040503050406030204" pitchFamily="18" charset="0"/>
                          </a:rPr>
                          <m:t>,</m:t>
                        </m:r>
                        <m:r>
                          <a:rPr lang="en-IN" sz="1800" i="1">
                            <a:latin typeface="Cambria Math" panose="02040503050406030204" pitchFamily="18" charset="0"/>
                          </a:rPr>
                          <m:t>𝑏</m:t>
                        </m:r>
                      </m:e>
                    </m:d>
                    <m:r>
                      <a:rPr lang="en-IN" sz="1800" i="1">
                        <a:latin typeface="Cambria Math" panose="02040503050406030204" pitchFamily="18" charset="0"/>
                      </a:rPr>
                      <m:t>= </m:t>
                    </m:r>
                    <m:f>
                      <m:fPr>
                        <m:ctrlPr>
                          <a:rPr lang="en-IN" sz="1800" i="1">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r>
                          <a:rPr lang="en-IN" sz="1800" i="1">
                            <a:latin typeface="Cambria Math" panose="02040503050406030204" pitchFamily="18" charset="0"/>
                          </a:rPr>
                          <m:t>𝑚</m:t>
                        </m:r>
                      </m:den>
                    </m:f>
                    <m:nary>
                      <m:naryPr>
                        <m:chr m:val="∑"/>
                        <m:ctrlPr>
                          <a:rPr lang="en-IN" sz="1800" i="1">
                            <a:latin typeface="Cambria Math" panose="02040503050406030204" pitchFamily="18" charset="0"/>
                          </a:rPr>
                        </m:ctrlPr>
                      </m:naryPr>
                      <m:sub>
                        <m:r>
                          <m:rPr>
                            <m:brk m:alnAt="23"/>
                          </m:rPr>
                          <a:rPr lang="en-IN" sz="1800" i="1">
                            <a:latin typeface="Cambria Math" panose="02040503050406030204" pitchFamily="18" charset="0"/>
                          </a:rPr>
                          <m:t>𝑖</m:t>
                        </m:r>
                        <m:r>
                          <a:rPr lang="en-IN" sz="1800" i="1">
                            <a:latin typeface="Cambria Math" panose="02040503050406030204" pitchFamily="18" charset="0"/>
                          </a:rPr>
                          <m:t>=1</m:t>
                        </m:r>
                      </m:sub>
                      <m:sup>
                        <m:r>
                          <a:rPr lang="en-IN" sz="1800" i="1">
                            <a:latin typeface="Cambria Math" panose="02040503050406030204" pitchFamily="18" charset="0"/>
                          </a:rPr>
                          <m:t>𝑚</m:t>
                        </m:r>
                      </m:sup>
                      <m:e>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𝑤𝑥</m:t>
                                </m:r>
                              </m:e>
                              <m:sup>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𝑏</m:t>
                            </m:r>
                          </m:e>
                        </m:d>
                        <m:r>
                          <a:rPr lang="en-US" sz="1800" b="0" i="1" smtClean="0">
                            <a:latin typeface="Cambria Math" panose="02040503050406030204" pitchFamily="18" charset="0"/>
                          </a:rPr>
                          <m:t>−</m:t>
                        </m:r>
                        <m:sSup>
                          <m:sSupPr>
                            <m:ctrlPr>
                              <a:rPr lang="en-IN" sz="1800" i="1">
                                <a:latin typeface="Cambria Math" panose="02040503050406030204" pitchFamily="18" charset="0"/>
                              </a:rPr>
                            </m:ctrlPr>
                          </m:sSupPr>
                          <m:e>
                            <m:sSup>
                              <m:sSupPr>
                                <m:ctrlPr>
                                  <a:rPr lang="en-IN" sz="1800" i="1">
                                    <a:latin typeface="Cambria Math" panose="02040503050406030204" pitchFamily="18" charset="0"/>
                                  </a:rPr>
                                </m:ctrlPr>
                              </m:sSupPr>
                              <m:e>
                                <m:r>
                                  <a:rPr lang="en-IN" sz="1800" i="1">
                                    <a:latin typeface="Cambria Math" panose="02040503050406030204" pitchFamily="18" charset="0"/>
                                  </a:rPr>
                                  <m:t>𝑦</m:t>
                                </m:r>
                              </m:e>
                              <m:sup>
                                <m:r>
                                  <a:rPr lang="en-US" sz="1800" b="0" i="1" smtClean="0">
                                    <a:latin typeface="Cambria Math" panose="02040503050406030204" pitchFamily="18" charset="0"/>
                                  </a:rPr>
                                  <m:t>(</m:t>
                                </m:r>
                                <m:r>
                                  <a:rPr lang="en-IN" sz="1800" i="1">
                                    <a:latin typeface="Cambria Math" panose="02040503050406030204" pitchFamily="18" charset="0"/>
                                  </a:rPr>
                                  <m:t>𝑖</m:t>
                                </m:r>
                                <m:r>
                                  <a:rPr lang="en-US" sz="1800" b="0" i="1" smtClean="0">
                                    <a:latin typeface="Cambria Math" panose="02040503050406030204" pitchFamily="18" charset="0"/>
                                  </a:rPr>
                                  <m:t>)</m:t>
                                </m:r>
                              </m:sup>
                            </m:sSup>
                            <m:r>
                              <a:rPr lang="en-US" sz="1800" b="0" i="1" smtClean="0">
                                <a:latin typeface="Cambria Math" panose="02040503050406030204" pitchFamily="18" charset="0"/>
                              </a:rPr>
                              <m:t>]</m:t>
                            </m:r>
                          </m:e>
                          <m:sup>
                            <m:r>
                              <a:rPr lang="en-IN" sz="1800" i="1">
                                <a:latin typeface="Cambria Math" panose="02040503050406030204" pitchFamily="18" charset="0"/>
                              </a:rPr>
                              <m:t>2</m:t>
                            </m:r>
                          </m:sup>
                        </m:sSup>
                      </m:e>
                    </m:nary>
                  </m:oMath>
                </a14:m>
                <a:endParaRPr lang="en-IN" sz="1800" dirty="0"/>
              </a:p>
              <a:p>
                <a:endParaRPr lang="en-IN" dirty="0"/>
              </a:p>
              <a:p>
                <a:r>
                  <a:rPr lang="en-IN" sz="1800" dirty="0"/>
                  <a:t>2] Derivative of Cost function </a:t>
                </a:r>
                <a:r>
                  <a:rPr lang="en-IN" sz="1800" dirty="0">
                    <a:sym typeface="Wingdings" panose="05000000000000000000" pitchFamily="2" charset="2"/>
                  </a:rPr>
                  <a:t> </a:t>
                </a:r>
                <a14:m>
                  <m:oMath xmlns:m="http://schemas.openxmlformats.org/officeDocument/2006/math">
                    <m:f>
                      <m:fPr>
                        <m:ctrlPr>
                          <a:rPr lang="en-IN" i="1" smtClean="0">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𝑚</m:t>
                        </m:r>
                      </m:den>
                    </m:f>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𝑚</m:t>
                        </m:r>
                      </m:sup>
                      <m:e>
                        <m:r>
                          <a:rPr lang="en-IN" i="1">
                            <a:latin typeface="Cambria Math" panose="02040503050406030204" pitchFamily="18" charset="0"/>
                          </a:rPr>
                          <m:t> </m:t>
                        </m:r>
                        <m:r>
                          <a:rPr lang="en-US"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𝑤𝑥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d>
                              <m:dPr>
                                <m:ctrlPr>
                                  <a:rPr lang="en-US" i="1">
                                    <a:latin typeface="Cambria Math" panose="02040503050406030204" pitchFamily="18" charset="0"/>
                                  </a:rPr>
                                </m:ctrlPr>
                              </m:dPr>
                              <m:e>
                                <m:r>
                                  <a:rPr lang="en-IN" i="1">
                                    <a:latin typeface="Cambria Math" panose="02040503050406030204" pitchFamily="18" charset="0"/>
                                  </a:rPr>
                                  <m:t>𝑖</m:t>
                                </m:r>
                              </m:e>
                            </m:d>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nary>
                  </m:oMath>
                </a14:m>
                <a:endParaRPr lang="en-IN" sz="1800" dirty="0"/>
              </a:p>
              <a:p>
                <a:endParaRPr lang="en-IN" dirty="0"/>
              </a:p>
              <a:p>
                <a:r>
                  <a:rPr lang="en-IN" dirty="0"/>
                  <a:t>3</a:t>
                </a:r>
                <a:r>
                  <a:rPr lang="en-IN" sz="1800" dirty="0"/>
                  <a:t>] Loss for 1 Training </a:t>
                </a:r>
                <a:r>
                  <a:rPr lang="en-IN" dirty="0"/>
                  <a:t>example </a:t>
                </a:r>
                <a:r>
                  <a:rPr lang="en-IN" dirty="0">
                    <a:sym typeface="Wingdings" panose="05000000000000000000" pitchFamily="2" charset="2"/>
                  </a:rPr>
                  <a:t> </a:t>
                </a:r>
                <a14:m>
                  <m:oMath xmlns:m="http://schemas.openxmlformats.org/officeDocument/2006/math">
                    <m:f>
                      <m:fPr>
                        <m:ctrlPr>
                          <a:rPr lang="en-IN" sz="1800" i="1" smtClean="0">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den>
                    </m:f>
                    <m:r>
                      <a:rPr lang="en-US" sz="1800"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r>
                          <a:rPr lang="en-US" i="1">
                            <a:latin typeface="Cambria Math" panose="02040503050406030204" pitchFamily="18" charset="0"/>
                          </a:rPr>
                          <m:t>]</m:t>
                        </m:r>
                      </m:e>
                      <m:sup>
                        <m:r>
                          <a:rPr lang="en-IN" i="1">
                            <a:latin typeface="Cambria Math" panose="02040503050406030204" pitchFamily="18" charset="0"/>
                          </a:rPr>
                          <m:t>2</m:t>
                        </m:r>
                      </m:sup>
                    </m:sSup>
                  </m:oMath>
                </a14:m>
                <a:endParaRPr lang="en-IN" sz="1800" dirty="0"/>
              </a:p>
              <a:p>
                <a:endParaRPr lang="en-IN" dirty="0"/>
              </a:p>
              <a:p>
                <a:r>
                  <a:rPr lang="en-IN" sz="1800" dirty="0"/>
                  <a:t>3] Derivative of Loss </a:t>
                </a:r>
                <a:r>
                  <a:rPr lang="en-IN" sz="1800" dirty="0">
                    <a:sym typeface="Wingdings" panose="05000000000000000000" pitchFamily="2" charset="2"/>
                  </a:rPr>
                  <a:t> [</a:t>
                </a:r>
                <a14:m>
                  <m:oMath xmlns:m="http://schemas.openxmlformats.org/officeDocument/2006/math">
                    <m:d>
                      <m:dPr>
                        <m:ctrlPr>
                          <a:rPr lang="en-US" i="1" smtClean="0">
                            <a:latin typeface="Cambria Math" panose="02040503050406030204" pitchFamily="18" charset="0"/>
                          </a:rPr>
                        </m:ctrlPr>
                      </m:dPr>
                      <m:e>
                        <m:r>
                          <a:rPr lang="en-US" b="0" i="1" smtClean="0">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e>
                    </m:d>
                    <m:r>
                      <a:rPr lang="en-US" b="0" i="1" smtClean="0">
                        <a:latin typeface="Cambria Math" panose="02040503050406030204" pitchFamily="18" charset="0"/>
                      </a:rPr>
                      <m:t>−</m:t>
                    </m:r>
                    <m:r>
                      <a:rPr lang="en-US"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oMath>
                </a14:m>
                <a:endParaRPr lang="en-IN" sz="1800" dirty="0"/>
              </a:p>
              <a:p>
                <a:endParaRPr lang="en-US" dirty="0"/>
              </a:p>
              <a:p>
                <a:r>
                  <a:rPr lang="en-IN" dirty="0"/>
                  <a:t>Lets apply the computation graph technique for calculating the derivative:</a:t>
                </a:r>
              </a:p>
            </p:txBody>
          </p:sp>
        </mc:Choice>
        <mc:Fallback xmlns="">
          <p:sp>
            <p:nvSpPr>
              <p:cNvPr id="4" name="TextBox 3">
                <a:extLst>
                  <a:ext uri="{FF2B5EF4-FFF2-40B4-BE49-F238E27FC236}">
                    <a16:creationId xmlns:a16="http://schemas.microsoft.com/office/drawing/2014/main" id="{E310C588-D2A1-6A24-143E-F5611AD4A6FE}"/>
                  </a:ext>
                </a:extLst>
              </p:cNvPr>
              <p:cNvSpPr txBox="1">
                <a:spLocks noRot="1" noChangeAspect="1" noMove="1" noResize="1" noEditPoints="1" noAdjustHandles="1" noChangeArrowheads="1" noChangeShapeType="1" noTextEdit="1"/>
              </p:cNvSpPr>
              <p:nvPr/>
            </p:nvSpPr>
            <p:spPr>
              <a:xfrm>
                <a:off x="104775" y="161925"/>
                <a:ext cx="7868821" cy="3484672"/>
              </a:xfrm>
              <a:prstGeom prst="rect">
                <a:avLst/>
              </a:prstGeom>
              <a:blipFill>
                <a:blip r:embed="rId2"/>
                <a:stretch>
                  <a:fillRect l="-620" t="-1051" b="-19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CAEB925-4F84-7AB0-1332-51246E8AFDF2}"/>
                  </a:ext>
                </a:extLst>
              </p:cNvPr>
              <p:cNvSpPr txBox="1"/>
              <p:nvPr/>
            </p:nvSpPr>
            <p:spPr>
              <a:xfrm>
                <a:off x="-1190625" y="3809332"/>
                <a:ext cx="6096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𝐿𝑂𝑆𝑆</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den>
                      </m:f>
                      <m:r>
                        <a:rPr lang="en-US" sz="1800"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𝑤𝑥</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r>
                            <a:rPr lang="en-US" i="1">
                              <a:latin typeface="Cambria Math" panose="02040503050406030204" pitchFamily="18" charset="0"/>
                            </a:rPr>
                            <m:t>]</m:t>
                          </m:r>
                        </m:e>
                        <m:sup>
                          <m:r>
                            <a:rPr lang="en-IN" i="1">
                              <a:latin typeface="Cambria Math" panose="02040503050406030204" pitchFamily="18" charset="0"/>
                            </a:rPr>
                            <m:t>2</m:t>
                          </m:r>
                        </m:sup>
                      </m:sSup>
                    </m:oMath>
                  </m:oMathPara>
                </a14:m>
                <a:endParaRPr lang="en-IN" dirty="0"/>
              </a:p>
            </p:txBody>
          </p:sp>
        </mc:Choice>
        <mc:Fallback xmlns="">
          <p:sp>
            <p:nvSpPr>
              <p:cNvPr id="6" name="TextBox 5">
                <a:extLst>
                  <a:ext uri="{FF2B5EF4-FFF2-40B4-BE49-F238E27FC236}">
                    <a16:creationId xmlns:a16="http://schemas.microsoft.com/office/drawing/2014/main" id="{4CAEB925-4F84-7AB0-1332-51246E8AFDF2}"/>
                  </a:ext>
                </a:extLst>
              </p:cNvPr>
              <p:cNvSpPr txBox="1">
                <a:spLocks noRot="1" noChangeAspect="1" noMove="1" noResize="1" noEditPoints="1" noAdjustHandles="1" noChangeArrowheads="1" noChangeShapeType="1" noTextEdit="1"/>
              </p:cNvSpPr>
              <p:nvPr/>
            </p:nvSpPr>
            <p:spPr>
              <a:xfrm>
                <a:off x="-1190625" y="3809332"/>
                <a:ext cx="6096000" cy="610936"/>
              </a:xfrm>
              <a:prstGeom prst="rect">
                <a:avLst/>
              </a:prstGeom>
              <a:blipFill>
                <a:blip r:embed="rId3"/>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54CA4B12-9E20-8FB2-9908-6A7058E8B01D}"/>
              </a:ext>
            </a:extLst>
          </p:cNvPr>
          <p:cNvCxnSpPr>
            <a:cxnSpLocks/>
          </p:cNvCxnSpPr>
          <p:nvPr/>
        </p:nvCxnSpPr>
        <p:spPr>
          <a:xfrm>
            <a:off x="1895475" y="4263439"/>
            <a:ext cx="0" cy="313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E5788442-FA2B-8B46-CF12-1AF0A864795E}"/>
              </a:ext>
            </a:extLst>
          </p:cNvPr>
          <p:cNvCxnSpPr>
            <a:cxnSpLocks/>
          </p:cNvCxnSpPr>
          <p:nvPr/>
        </p:nvCxnSpPr>
        <p:spPr>
          <a:xfrm>
            <a:off x="1819275" y="4263439"/>
            <a:ext cx="152400"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F419B2A1-C764-8F43-9BA3-0B6289CD7460}"/>
              </a:ext>
            </a:extLst>
          </p:cNvPr>
          <p:cNvCxnSpPr>
            <a:cxnSpLocks/>
          </p:cNvCxnSpPr>
          <p:nvPr/>
        </p:nvCxnSpPr>
        <p:spPr>
          <a:xfrm>
            <a:off x="2036700" y="5254038"/>
            <a:ext cx="0" cy="313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9FEB817-294E-4D68-4551-622E427762FD}"/>
              </a:ext>
            </a:extLst>
          </p:cNvPr>
          <p:cNvCxnSpPr>
            <a:cxnSpLocks/>
          </p:cNvCxnSpPr>
          <p:nvPr/>
        </p:nvCxnSpPr>
        <p:spPr>
          <a:xfrm>
            <a:off x="1819275" y="5254038"/>
            <a:ext cx="495300"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C020AE7-C6E1-E136-6F76-3393BC726F6F}"/>
              </a:ext>
            </a:extLst>
          </p:cNvPr>
          <p:cNvSpPr txBox="1"/>
          <p:nvPr/>
        </p:nvSpPr>
        <p:spPr>
          <a:xfrm>
            <a:off x="1754250" y="4505043"/>
            <a:ext cx="282450" cy="369332"/>
          </a:xfrm>
          <a:prstGeom prst="rect">
            <a:avLst/>
          </a:prstGeom>
          <a:noFill/>
        </p:spPr>
        <p:txBody>
          <a:bodyPr wrap="none" rtlCol="0">
            <a:spAutoFit/>
          </a:bodyPr>
          <a:lstStyle/>
          <a:p>
            <a:r>
              <a:rPr lang="en-US" dirty="0"/>
              <a:t>c</a:t>
            </a:r>
            <a:endParaRPr lang="en-IN"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0EE1CB-25BF-B727-101F-E76853D65CEC}"/>
                  </a:ext>
                </a:extLst>
              </p:cNvPr>
              <p:cNvSpPr txBox="1"/>
              <p:nvPr/>
            </p:nvSpPr>
            <p:spPr>
              <a:xfrm>
                <a:off x="-1243012" y="4725735"/>
                <a:ext cx="669131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den>
                      </m:f>
                      <m:r>
                        <a:rPr lang="en-US" sz="1800" b="0" i="1" smtClean="0">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𝑏</m:t>
                          </m:r>
                        </m:e>
                      </m:d>
                      <m:r>
                        <a:rPr lang="en-US" i="1">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r>
                            <a:rPr lang="en-US" i="1">
                              <a:latin typeface="Cambria Math" panose="02040503050406030204" pitchFamily="18" charset="0"/>
                            </a:rPr>
                            <m:t>]</m:t>
                          </m:r>
                        </m:e>
                        <m:sup>
                          <m:r>
                            <a:rPr lang="en-IN" i="1">
                              <a:latin typeface="Cambria Math" panose="02040503050406030204" pitchFamily="18" charset="0"/>
                            </a:rPr>
                            <m:t>2</m:t>
                          </m:r>
                        </m:sup>
                      </m:sSup>
                    </m:oMath>
                  </m:oMathPara>
                </a14:m>
                <a:endParaRPr lang="en-IN" dirty="0"/>
              </a:p>
            </p:txBody>
          </p:sp>
        </mc:Choice>
        <mc:Fallback xmlns="">
          <p:sp>
            <p:nvSpPr>
              <p:cNvPr id="15" name="TextBox 14">
                <a:extLst>
                  <a:ext uri="{FF2B5EF4-FFF2-40B4-BE49-F238E27FC236}">
                    <a16:creationId xmlns:a16="http://schemas.microsoft.com/office/drawing/2014/main" id="{950EE1CB-25BF-B727-101F-E76853D65CEC}"/>
                  </a:ext>
                </a:extLst>
              </p:cNvPr>
              <p:cNvSpPr txBox="1">
                <a:spLocks noRot="1" noChangeAspect="1" noMove="1" noResize="1" noEditPoints="1" noAdjustHandles="1" noChangeArrowheads="1" noChangeShapeType="1" noTextEdit="1"/>
              </p:cNvSpPr>
              <p:nvPr/>
            </p:nvSpPr>
            <p:spPr>
              <a:xfrm>
                <a:off x="-1243012" y="4725735"/>
                <a:ext cx="6691312" cy="610936"/>
              </a:xfrm>
              <a:prstGeom prst="rect">
                <a:avLst/>
              </a:prstGeom>
              <a:blipFill>
                <a:blip r:embed="rId4"/>
                <a:stretch>
                  <a:fillRect/>
                </a:stretch>
              </a:blipFill>
            </p:spPr>
            <p:txBody>
              <a:bodyPr/>
              <a:lstStyle/>
              <a:p>
                <a:r>
                  <a:rPr lang="en-IN">
                    <a:noFill/>
                  </a:rPr>
                  <a:t> </a:t>
                </a:r>
              </a:p>
            </p:txBody>
          </p:sp>
        </mc:Fallback>
      </mc:AlternateContent>
      <p:sp>
        <p:nvSpPr>
          <p:cNvPr id="20" name="TextBox 19">
            <a:extLst>
              <a:ext uri="{FF2B5EF4-FFF2-40B4-BE49-F238E27FC236}">
                <a16:creationId xmlns:a16="http://schemas.microsoft.com/office/drawing/2014/main" id="{BB1D849F-0736-59D2-568D-20E8C64D67AD}"/>
              </a:ext>
            </a:extLst>
          </p:cNvPr>
          <p:cNvSpPr txBox="1"/>
          <p:nvPr/>
        </p:nvSpPr>
        <p:spPr>
          <a:xfrm>
            <a:off x="1895475" y="5502022"/>
            <a:ext cx="295274" cy="369332"/>
          </a:xfrm>
          <a:prstGeom prst="rect">
            <a:avLst/>
          </a:prstGeom>
          <a:noFill/>
        </p:spPr>
        <p:txBody>
          <a:bodyPr wrap="none" rtlCol="0">
            <a:spAutoFit/>
          </a:bodyPr>
          <a:lstStyle/>
          <a:p>
            <a:r>
              <a:rPr lang="en-US" dirty="0"/>
              <a:t>a</a:t>
            </a:r>
            <a:endParaRPr lang="en-IN"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A8221CE-7304-E554-4799-95425C574686}"/>
                  </a:ext>
                </a:extLst>
              </p:cNvPr>
              <p:cNvSpPr txBox="1"/>
              <p:nvPr/>
            </p:nvSpPr>
            <p:spPr>
              <a:xfrm>
                <a:off x="-1516856" y="5753961"/>
                <a:ext cx="6691312"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den>
                      </m:f>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sSup>
                        <m:sSupPr>
                          <m:ctrlPr>
                            <a:rPr lang="en-IN" i="1">
                              <a:latin typeface="Cambria Math" panose="02040503050406030204" pitchFamily="18" charset="0"/>
                            </a:rPr>
                          </m:ctrlPr>
                        </m:sSupPr>
                        <m:e>
                          <m:r>
                            <a:rPr lang="en-US" b="0" i="1" smtClean="0">
                              <a:latin typeface="Cambria Math" panose="02040503050406030204" pitchFamily="18" charset="0"/>
                            </a:rPr>
                            <m:t>𝑦</m:t>
                          </m:r>
                          <m:r>
                            <a:rPr lang="en-US" i="1">
                              <a:latin typeface="Cambria Math" panose="02040503050406030204" pitchFamily="18" charset="0"/>
                            </a:rPr>
                            <m:t>]</m:t>
                          </m:r>
                        </m:e>
                        <m:sup>
                          <m:r>
                            <a:rPr lang="en-IN" i="1">
                              <a:latin typeface="Cambria Math" panose="02040503050406030204" pitchFamily="18" charset="0"/>
                            </a:rPr>
                            <m:t>2</m:t>
                          </m:r>
                        </m:sup>
                      </m:sSup>
                    </m:oMath>
                  </m:oMathPara>
                </a14:m>
                <a:endParaRPr lang="en-IN" dirty="0"/>
              </a:p>
            </p:txBody>
          </p:sp>
        </mc:Choice>
        <mc:Fallback xmlns="">
          <p:sp>
            <p:nvSpPr>
              <p:cNvPr id="21" name="TextBox 20">
                <a:extLst>
                  <a:ext uri="{FF2B5EF4-FFF2-40B4-BE49-F238E27FC236}">
                    <a16:creationId xmlns:a16="http://schemas.microsoft.com/office/drawing/2014/main" id="{5A8221CE-7304-E554-4799-95425C574686}"/>
                  </a:ext>
                </a:extLst>
              </p:cNvPr>
              <p:cNvSpPr txBox="1">
                <a:spLocks noRot="1" noChangeAspect="1" noMove="1" noResize="1" noEditPoints="1" noAdjustHandles="1" noChangeArrowheads="1" noChangeShapeType="1" noTextEdit="1"/>
              </p:cNvSpPr>
              <p:nvPr/>
            </p:nvSpPr>
            <p:spPr>
              <a:xfrm>
                <a:off x="-1516856" y="5753961"/>
                <a:ext cx="6691312" cy="610936"/>
              </a:xfrm>
              <a:prstGeom prst="rect">
                <a:avLst/>
              </a:prstGeom>
              <a:blipFill>
                <a:blip r:embed="rId5"/>
                <a:stretch>
                  <a:fillRect/>
                </a:stretch>
              </a:blipFill>
            </p:spPr>
            <p:txBody>
              <a:bodyPr/>
              <a:lstStyle/>
              <a:p>
                <a:r>
                  <a:rPr lang="en-IN">
                    <a:noFill/>
                  </a:rPr>
                  <a:t> </a:t>
                </a:r>
              </a:p>
            </p:txBody>
          </p:sp>
        </mc:Fallback>
      </mc:AlternateContent>
      <p:cxnSp>
        <p:nvCxnSpPr>
          <p:cNvPr id="22" name="Straight Arrow Connector 21">
            <a:extLst>
              <a:ext uri="{FF2B5EF4-FFF2-40B4-BE49-F238E27FC236}">
                <a16:creationId xmlns:a16="http://schemas.microsoft.com/office/drawing/2014/main" id="{1862C680-5A5F-156E-AE34-B59B98D4A04B}"/>
              </a:ext>
            </a:extLst>
          </p:cNvPr>
          <p:cNvCxnSpPr>
            <a:cxnSpLocks/>
          </p:cNvCxnSpPr>
          <p:nvPr/>
        </p:nvCxnSpPr>
        <p:spPr>
          <a:xfrm>
            <a:off x="1952625" y="6208736"/>
            <a:ext cx="0" cy="313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A3BDF95-6D6A-288F-FCBB-B9F4395C4604}"/>
              </a:ext>
            </a:extLst>
          </p:cNvPr>
          <p:cNvSpPr txBox="1"/>
          <p:nvPr/>
        </p:nvSpPr>
        <p:spPr>
          <a:xfrm>
            <a:off x="1819275" y="6479810"/>
            <a:ext cx="306494" cy="369332"/>
          </a:xfrm>
          <a:prstGeom prst="rect">
            <a:avLst/>
          </a:prstGeom>
          <a:noFill/>
        </p:spPr>
        <p:txBody>
          <a:bodyPr wrap="none" rtlCol="0">
            <a:spAutoFit/>
          </a:bodyPr>
          <a:lstStyle/>
          <a:p>
            <a:r>
              <a:rPr lang="en-US" dirty="0"/>
              <a:t>d</a:t>
            </a:r>
            <a:endParaRPr lang="en-IN"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BF867B-B269-74BD-B28F-919A414D6F31}"/>
                  </a:ext>
                </a:extLst>
              </p:cNvPr>
              <p:cNvSpPr txBox="1"/>
              <p:nvPr/>
            </p:nvSpPr>
            <p:spPr>
              <a:xfrm>
                <a:off x="857250" y="4732282"/>
                <a:ext cx="6858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𝐿𝑂𝑆𝑆</m:t>
                      </m:r>
                      <m:r>
                        <a:rPr lang="en-US" sz="1800" b="0" i="1" smtClean="0">
                          <a:latin typeface="Cambria Math" panose="02040503050406030204" pitchFamily="18" charset="0"/>
                        </a:rPr>
                        <m:t>=</m:t>
                      </m:r>
                      <m:f>
                        <m:fPr>
                          <m:ctrlPr>
                            <a:rPr lang="en-IN" sz="1800" i="1" smtClean="0">
                              <a:latin typeface="Cambria Math" panose="02040503050406030204" pitchFamily="18" charset="0"/>
                            </a:rPr>
                          </m:ctrlPr>
                        </m:fPr>
                        <m:num>
                          <m:r>
                            <a:rPr lang="en-IN" sz="1800" i="1">
                              <a:latin typeface="Cambria Math" panose="02040503050406030204" pitchFamily="18" charset="0"/>
                            </a:rPr>
                            <m:t>1</m:t>
                          </m:r>
                        </m:num>
                        <m:den>
                          <m:r>
                            <a:rPr lang="en-IN" sz="1800" i="1">
                              <a:latin typeface="Cambria Math" panose="02040503050406030204" pitchFamily="18" charset="0"/>
                            </a:rPr>
                            <m:t>2</m:t>
                          </m:r>
                        </m:den>
                      </m:f>
                      <m:sSup>
                        <m:sSupPr>
                          <m:ctrlPr>
                            <a:rPr lang="en-IN" sz="1800" i="1" smtClean="0">
                              <a:latin typeface="Cambria Math" panose="02040503050406030204" pitchFamily="18" charset="0"/>
                            </a:rPr>
                          </m:ctrlPr>
                        </m:sSupPr>
                        <m:e>
                          <m:r>
                            <a:rPr lang="en-US" sz="1800" b="0" i="1" smtClean="0">
                              <a:latin typeface="Cambria Math" panose="02040503050406030204" pitchFamily="18" charset="0"/>
                            </a:rPr>
                            <m:t>𝑑</m:t>
                          </m:r>
                        </m:e>
                        <m:sup>
                          <m:r>
                            <a:rPr lang="en-US" sz="1800" b="0" i="1" smtClean="0">
                              <a:latin typeface="Cambria Math" panose="02040503050406030204" pitchFamily="18" charset="0"/>
                            </a:rPr>
                            <m:t>2</m:t>
                          </m:r>
                        </m:sup>
                      </m:sSup>
                    </m:oMath>
                  </m:oMathPara>
                </a14:m>
                <a:endParaRPr lang="en-IN" dirty="0"/>
              </a:p>
            </p:txBody>
          </p:sp>
        </mc:Choice>
        <mc:Fallback xmlns="">
          <p:sp>
            <p:nvSpPr>
              <p:cNvPr id="25" name="TextBox 24">
                <a:extLst>
                  <a:ext uri="{FF2B5EF4-FFF2-40B4-BE49-F238E27FC236}">
                    <a16:creationId xmlns:a16="http://schemas.microsoft.com/office/drawing/2014/main" id="{01BF867B-B269-74BD-B28F-919A414D6F31}"/>
                  </a:ext>
                </a:extLst>
              </p:cNvPr>
              <p:cNvSpPr txBox="1">
                <a:spLocks noRot="1" noChangeAspect="1" noMove="1" noResize="1" noEditPoints="1" noAdjustHandles="1" noChangeArrowheads="1" noChangeShapeType="1" noTextEdit="1"/>
              </p:cNvSpPr>
              <p:nvPr/>
            </p:nvSpPr>
            <p:spPr>
              <a:xfrm>
                <a:off x="857250" y="4732282"/>
                <a:ext cx="6858000" cy="610936"/>
              </a:xfrm>
              <a:prstGeom prst="rect">
                <a:avLst/>
              </a:prstGeom>
              <a:blipFill>
                <a:blip r:embed="rId6"/>
                <a:stretch>
                  <a:fillRect/>
                </a:stretch>
              </a:blipFill>
            </p:spPr>
            <p:txBody>
              <a:bodyPr/>
              <a:lstStyle/>
              <a:p>
                <a:r>
                  <a:rPr lang="en-IN">
                    <a:noFill/>
                  </a:rPr>
                  <a:t> </a:t>
                </a:r>
              </a:p>
            </p:txBody>
          </p:sp>
        </mc:Fallback>
      </mc:AlternateContent>
      <p:cxnSp>
        <p:nvCxnSpPr>
          <p:cNvPr id="27" name="Straight Connector 26">
            <a:extLst>
              <a:ext uri="{FF2B5EF4-FFF2-40B4-BE49-F238E27FC236}">
                <a16:creationId xmlns:a16="http://schemas.microsoft.com/office/drawing/2014/main" id="{6F3B6A1A-6DDE-F054-7305-0C2A03DA7F5A}"/>
              </a:ext>
            </a:extLst>
          </p:cNvPr>
          <p:cNvCxnSpPr>
            <a:cxnSpLocks/>
          </p:cNvCxnSpPr>
          <p:nvPr/>
        </p:nvCxnSpPr>
        <p:spPr>
          <a:xfrm>
            <a:off x="7973596" y="0"/>
            <a:ext cx="0" cy="685800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4D6D2EA-4229-E2B6-577D-E3F8B1B2A4CC}"/>
                  </a:ext>
                </a:extLst>
              </p:cNvPr>
              <p:cNvSpPr txBox="1"/>
              <p:nvPr/>
            </p:nvSpPr>
            <p:spPr>
              <a:xfrm>
                <a:off x="6096000" y="81193"/>
                <a:ext cx="6853236" cy="61908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1: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𝑑</m:t>
                      </m:r>
                    </m:oMath>
                  </m:oMathPara>
                </a14:m>
                <a:endParaRPr lang="en-US" dirty="0"/>
              </a:p>
            </p:txBody>
          </p:sp>
        </mc:Choice>
        <mc:Fallback xmlns="">
          <p:sp>
            <p:nvSpPr>
              <p:cNvPr id="30" name="TextBox 29">
                <a:extLst>
                  <a:ext uri="{FF2B5EF4-FFF2-40B4-BE49-F238E27FC236}">
                    <a16:creationId xmlns:a16="http://schemas.microsoft.com/office/drawing/2014/main" id="{84D6D2EA-4229-E2B6-577D-E3F8B1B2A4CC}"/>
                  </a:ext>
                </a:extLst>
              </p:cNvPr>
              <p:cNvSpPr txBox="1">
                <a:spLocks noRot="1" noChangeAspect="1" noMove="1" noResize="1" noEditPoints="1" noAdjustHandles="1" noChangeArrowheads="1" noChangeShapeType="1" noTextEdit="1"/>
              </p:cNvSpPr>
              <p:nvPr/>
            </p:nvSpPr>
            <p:spPr>
              <a:xfrm>
                <a:off x="6096000" y="81193"/>
                <a:ext cx="6853236" cy="61908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A05F8F0-F3BF-DDC1-E2A9-13B6A138D3E4}"/>
                  </a:ext>
                </a:extLst>
              </p:cNvPr>
              <p:cNvSpPr txBox="1"/>
              <p:nvPr/>
            </p:nvSpPr>
            <p:spPr>
              <a:xfrm>
                <a:off x="6172200" y="833528"/>
                <a:ext cx="6853236" cy="130324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2</m:t>
                      </m:r>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den>
                      </m:f>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rPr>
                        <m:t>=1</m:t>
                      </m:r>
                    </m:oMath>
                  </m:oMathPara>
                </a14:m>
                <a:endParaRPr lang="en-US" b="0" dirty="0"/>
              </a:p>
              <a:p>
                <a:pPr algn="just"/>
                <a:endParaRPr lang="en-US" dirty="0"/>
              </a:p>
              <a:p>
                <a:pPr algn="just"/>
                <a:r>
                  <a:rPr lang="en-US" dirty="0"/>
                  <a:t>		   </a:t>
                </a:r>
                <a:r>
                  <a:rPr lang="en-US" dirty="0">
                    <a:sym typeface="Wingdings" panose="05000000000000000000" pitchFamily="2" charset="2"/>
                  </a:rPr>
                  <a:t>equivalent to </a:t>
                </a:r>
                <a:r>
                  <a:rPr lang="en-US" dirty="0"/>
                  <a:t>[</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en>
                    </m:f>
                  </m:oMath>
                </a14:m>
                <a:r>
                  <a:rPr lang="en-US" dirty="0"/>
                  <a:t> X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a14:m>
                <a:r>
                  <a:rPr lang="en-US" dirty="0"/>
                  <a:t>]</a:t>
                </a:r>
              </a:p>
            </p:txBody>
          </p:sp>
        </mc:Choice>
        <mc:Fallback xmlns="">
          <p:sp>
            <p:nvSpPr>
              <p:cNvPr id="31" name="TextBox 30">
                <a:extLst>
                  <a:ext uri="{FF2B5EF4-FFF2-40B4-BE49-F238E27FC236}">
                    <a16:creationId xmlns:a16="http://schemas.microsoft.com/office/drawing/2014/main" id="{1A05F8F0-F3BF-DDC1-E2A9-13B6A138D3E4}"/>
                  </a:ext>
                </a:extLst>
              </p:cNvPr>
              <p:cNvSpPr txBox="1">
                <a:spLocks noRot="1" noChangeAspect="1" noMove="1" noResize="1" noEditPoints="1" noAdjustHandles="1" noChangeArrowheads="1" noChangeShapeType="1" noTextEdit="1"/>
              </p:cNvSpPr>
              <p:nvPr/>
            </p:nvSpPr>
            <p:spPr>
              <a:xfrm>
                <a:off x="6172200" y="833528"/>
                <a:ext cx="6853236" cy="1303242"/>
              </a:xfrm>
              <a:prstGeom prst="rect">
                <a:avLst/>
              </a:prstGeom>
              <a:blipFill>
                <a:blip r:embed="rId8"/>
                <a:stretch>
                  <a:fillRect b="-23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4A10E16-68EA-D284-560E-FDC6677CEAC2}"/>
                  </a:ext>
                </a:extLst>
              </p:cNvPr>
              <p:cNvSpPr txBox="1"/>
              <p:nvPr/>
            </p:nvSpPr>
            <p:spPr>
              <a:xfrm>
                <a:off x="6172200" y="2208666"/>
                <a:ext cx="6853236" cy="1220334"/>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2</m:t>
                      </m:r>
                      <m:r>
                        <a:rPr lang="en-US" b="0" i="1" smtClean="0">
                          <a:latin typeface="Cambria Math" panose="02040503050406030204" pitchFamily="18" charset="0"/>
                        </a:rPr>
                        <m:t>𝐵</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den>
                      </m:f>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rPr>
                        <m:t>=1</m:t>
                      </m:r>
                    </m:oMath>
                  </m:oMathPara>
                </a14:m>
                <a:endParaRPr lang="en-US" b="0" dirty="0"/>
              </a:p>
              <a:p>
                <a:pPr algn="just"/>
                <a:endParaRPr lang="en-US" dirty="0"/>
              </a:p>
              <a:p>
                <a:pPr algn="just"/>
                <a:r>
                  <a:rPr lang="en-US" dirty="0"/>
                  <a:t>		 </a:t>
                </a:r>
                <a:r>
                  <a:rPr lang="en-US" dirty="0">
                    <a:sym typeface="Wingdings" panose="05000000000000000000" pitchFamily="2" charset="2"/>
                  </a:rPr>
                  <a:t>can ignore this as y is not a parameter!</a:t>
                </a:r>
                <a:endParaRPr lang="en-US" dirty="0"/>
              </a:p>
            </p:txBody>
          </p:sp>
        </mc:Choice>
        <mc:Fallback xmlns="">
          <p:sp>
            <p:nvSpPr>
              <p:cNvPr id="32" name="TextBox 31">
                <a:extLst>
                  <a:ext uri="{FF2B5EF4-FFF2-40B4-BE49-F238E27FC236}">
                    <a16:creationId xmlns:a16="http://schemas.microsoft.com/office/drawing/2014/main" id="{B4A10E16-68EA-D284-560E-FDC6677CEAC2}"/>
                  </a:ext>
                </a:extLst>
              </p:cNvPr>
              <p:cNvSpPr txBox="1">
                <a:spLocks noRot="1" noChangeAspect="1" noMove="1" noResize="1" noEditPoints="1" noAdjustHandles="1" noChangeArrowheads="1" noChangeShapeType="1" noTextEdit="1"/>
              </p:cNvSpPr>
              <p:nvPr/>
            </p:nvSpPr>
            <p:spPr>
              <a:xfrm>
                <a:off x="6172200" y="2208666"/>
                <a:ext cx="6853236" cy="1220334"/>
              </a:xfrm>
              <a:prstGeom prst="rect">
                <a:avLst/>
              </a:prstGeom>
              <a:blipFill>
                <a:blip r:embed="rId9"/>
                <a:stretch>
                  <a:fillRect b="-64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F1F1F82-CB4E-0022-1CF1-CF167C10CF69}"/>
                  </a:ext>
                </a:extLst>
              </p:cNvPr>
              <p:cNvSpPr txBox="1"/>
              <p:nvPr/>
            </p:nvSpPr>
            <p:spPr>
              <a:xfrm>
                <a:off x="6388894" y="3442015"/>
                <a:ext cx="6853236" cy="130324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3</m:t>
                      </m:r>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rPr>
                        <m:t>=1</m:t>
                      </m:r>
                    </m:oMath>
                  </m:oMathPara>
                </a14:m>
                <a:endParaRPr lang="en-US" b="0" dirty="0"/>
              </a:p>
              <a:p>
                <a:pPr algn="just"/>
                <a:endParaRPr lang="en-US" dirty="0"/>
              </a:p>
              <a:p>
                <a:pPr algn="just"/>
                <a:r>
                  <a:rPr lang="en-US" dirty="0"/>
                  <a:t>		  </a:t>
                </a:r>
                <a:r>
                  <a:rPr lang="en-US" dirty="0">
                    <a:sym typeface="Wingdings" panose="05000000000000000000" pitchFamily="2" charset="2"/>
                  </a:rPr>
                  <a:t>equivalent to </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a14:m>
                <a:r>
                  <a:rPr lang="en-US" dirty="0"/>
                  <a:t> X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den>
                    </m:f>
                  </m:oMath>
                </a14:m>
                <a:r>
                  <a:rPr lang="en-US" dirty="0"/>
                  <a:t> ]</a:t>
                </a:r>
              </a:p>
            </p:txBody>
          </p:sp>
        </mc:Choice>
        <mc:Fallback xmlns="">
          <p:sp>
            <p:nvSpPr>
              <p:cNvPr id="33" name="TextBox 32">
                <a:extLst>
                  <a:ext uri="{FF2B5EF4-FFF2-40B4-BE49-F238E27FC236}">
                    <a16:creationId xmlns:a16="http://schemas.microsoft.com/office/drawing/2014/main" id="{1F1F1F82-CB4E-0022-1CF1-CF167C10CF69}"/>
                  </a:ext>
                </a:extLst>
              </p:cNvPr>
              <p:cNvSpPr txBox="1">
                <a:spLocks noRot="1" noChangeAspect="1" noMove="1" noResize="1" noEditPoints="1" noAdjustHandles="1" noChangeArrowheads="1" noChangeShapeType="1" noTextEdit="1"/>
              </p:cNvSpPr>
              <p:nvPr/>
            </p:nvSpPr>
            <p:spPr>
              <a:xfrm>
                <a:off x="6388894" y="3442015"/>
                <a:ext cx="6853236" cy="1303242"/>
              </a:xfrm>
              <a:prstGeom prst="rect">
                <a:avLst/>
              </a:prstGeom>
              <a:blipFill>
                <a:blip r:embed="rId10"/>
                <a:stretch>
                  <a:fillRect b="-28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19C5C2F-1B92-EA89-894C-B25984928A22}"/>
                  </a:ext>
                </a:extLst>
              </p:cNvPr>
              <p:cNvSpPr txBox="1"/>
              <p:nvPr/>
            </p:nvSpPr>
            <p:spPr>
              <a:xfrm>
                <a:off x="6373876" y="4725735"/>
                <a:ext cx="6853236" cy="1303242"/>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3</m:t>
                      </m:r>
                      <m:r>
                        <a:rPr lang="en-US" b="0" i="1" smtClean="0">
                          <a:latin typeface="Cambria Math" panose="02040503050406030204" pitchFamily="18" charset="0"/>
                        </a:rPr>
                        <m:t>𝐵</m:t>
                      </m:r>
                      <m:r>
                        <a:rPr lang="en-US" b="0" i="1" smtClean="0">
                          <a:latin typeface="Cambria Math" panose="02040503050406030204" pitchFamily="18" charset="0"/>
                        </a:rPr>
                        <m:t>: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rPr>
                        <m:t>=1</m:t>
                      </m:r>
                    </m:oMath>
                  </m:oMathPara>
                </a14:m>
                <a:endParaRPr lang="en-US" b="0" dirty="0"/>
              </a:p>
              <a:p>
                <a:pPr algn="just"/>
                <a:endParaRPr lang="en-US" dirty="0"/>
              </a:p>
              <a:p>
                <a:pPr algn="just"/>
                <a:r>
                  <a:rPr lang="en-US" dirty="0"/>
                  <a:t>		   </a:t>
                </a:r>
                <a:r>
                  <a:rPr lang="en-US" dirty="0">
                    <a:sym typeface="Wingdings" panose="05000000000000000000" pitchFamily="2" charset="2"/>
                  </a:rPr>
                  <a:t>equivalent to </a:t>
                </a:r>
                <a:r>
                  <a:rPr lang="en-US" dirty="0"/>
                  <a:t>[</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den>
                    </m:f>
                  </m:oMath>
                </a14:m>
                <a:r>
                  <a:rPr lang="en-US" dirty="0"/>
                  <a:t> X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den>
                    </m:f>
                  </m:oMath>
                </a14:m>
                <a:r>
                  <a:rPr lang="en-US" dirty="0"/>
                  <a:t> ]</a:t>
                </a:r>
              </a:p>
            </p:txBody>
          </p:sp>
        </mc:Choice>
        <mc:Fallback xmlns="">
          <p:sp>
            <p:nvSpPr>
              <p:cNvPr id="34" name="TextBox 33">
                <a:extLst>
                  <a:ext uri="{FF2B5EF4-FFF2-40B4-BE49-F238E27FC236}">
                    <a16:creationId xmlns:a16="http://schemas.microsoft.com/office/drawing/2014/main" id="{419C5C2F-1B92-EA89-894C-B25984928A22}"/>
                  </a:ext>
                </a:extLst>
              </p:cNvPr>
              <p:cNvSpPr txBox="1">
                <a:spLocks noRot="1" noChangeAspect="1" noMove="1" noResize="1" noEditPoints="1" noAdjustHandles="1" noChangeArrowheads="1" noChangeShapeType="1" noTextEdit="1"/>
              </p:cNvSpPr>
              <p:nvPr/>
            </p:nvSpPr>
            <p:spPr>
              <a:xfrm>
                <a:off x="6373876" y="4725735"/>
                <a:ext cx="6853236" cy="1303242"/>
              </a:xfrm>
              <a:prstGeom prst="rect">
                <a:avLst/>
              </a:prstGeom>
              <a:blipFill>
                <a:blip r:embed="rId11"/>
                <a:stretch>
                  <a:fillRect b="-23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6C6C090-BF27-47BA-7B45-D030762C3384}"/>
                  </a:ext>
                </a:extLst>
              </p:cNvPr>
              <p:cNvSpPr txBox="1"/>
              <p:nvPr/>
            </p:nvSpPr>
            <p:spPr>
              <a:xfrm>
                <a:off x="6345300" y="6170270"/>
                <a:ext cx="6853236" cy="61908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𝑆𝑇𝐸𝑃</m:t>
                      </m:r>
                      <m:r>
                        <a:rPr lang="en-US" b="0" i="1" smtClean="0">
                          <a:latin typeface="Cambria Math" panose="02040503050406030204" pitchFamily="18" charset="0"/>
                        </a:rPr>
                        <m:t>4: </m:t>
                      </m:r>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𝐽</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𝑑</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35" name="TextBox 34">
                <a:extLst>
                  <a:ext uri="{FF2B5EF4-FFF2-40B4-BE49-F238E27FC236}">
                    <a16:creationId xmlns:a16="http://schemas.microsoft.com/office/drawing/2014/main" id="{46C6C090-BF27-47BA-7B45-D030762C3384}"/>
                  </a:ext>
                </a:extLst>
              </p:cNvPr>
              <p:cNvSpPr txBox="1">
                <a:spLocks noRot="1" noChangeAspect="1" noMove="1" noResize="1" noEditPoints="1" noAdjustHandles="1" noChangeArrowheads="1" noChangeShapeType="1" noTextEdit="1"/>
              </p:cNvSpPr>
              <p:nvPr/>
            </p:nvSpPr>
            <p:spPr>
              <a:xfrm>
                <a:off x="6345300" y="6170270"/>
                <a:ext cx="6853236" cy="619080"/>
              </a:xfrm>
              <a:prstGeom prst="rect">
                <a:avLst/>
              </a:prstGeom>
              <a:blipFill>
                <a:blip r:embed="rId12"/>
                <a:stretch>
                  <a:fillRect/>
                </a:stretch>
              </a:blipFill>
            </p:spPr>
            <p:txBody>
              <a:bodyPr/>
              <a:lstStyle/>
              <a:p>
                <a:r>
                  <a:rPr lang="en-IN">
                    <a:noFill/>
                  </a:rPr>
                  <a:t> </a:t>
                </a:r>
              </a:p>
            </p:txBody>
          </p:sp>
        </mc:Fallback>
      </mc:AlternateContent>
      <p:sp>
        <p:nvSpPr>
          <p:cNvPr id="36" name="TextBox 35">
            <a:extLst>
              <a:ext uri="{FF2B5EF4-FFF2-40B4-BE49-F238E27FC236}">
                <a16:creationId xmlns:a16="http://schemas.microsoft.com/office/drawing/2014/main" id="{039156F4-8932-B73D-B417-C49A6096B6B0}"/>
              </a:ext>
            </a:extLst>
          </p:cNvPr>
          <p:cNvSpPr txBox="1"/>
          <p:nvPr/>
        </p:nvSpPr>
        <p:spPr>
          <a:xfrm>
            <a:off x="5506181" y="4019608"/>
            <a:ext cx="2466971" cy="1477328"/>
          </a:xfrm>
          <a:prstGeom prst="rect">
            <a:avLst/>
          </a:prstGeom>
          <a:noFill/>
          <a:ln>
            <a:solidFill>
              <a:schemeClr val="tx1"/>
            </a:solidFill>
          </a:ln>
        </p:spPr>
        <p:txBody>
          <a:bodyPr wrap="square" rtlCol="0">
            <a:spAutoFit/>
          </a:bodyPr>
          <a:lstStyle/>
          <a:p>
            <a:r>
              <a:rPr lang="en-US" dirty="0"/>
              <a:t>Calculate the derivative at each step and multiply to get the final value = d * 1 * 1 * 1 * 1 * x = dx</a:t>
            </a:r>
            <a:endParaRPr lang="en-IN" dirty="0"/>
          </a:p>
        </p:txBody>
      </p:sp>
      <p:cxnSp>
        <p:nvCxnSpPr>
          <p:cNvPr id="38" name="Connector: Elbow 37">
            <a:extLst>
              <a:ext uri="{FF2B5EF4-FFF2-40B4-BE49-F238E27FC236}">
                <a16:creationId xmlns:a16="http://schemas.microsoft.com/office/drawing/2014/main" id="{DD59528A-5568-5F2A-EF5D-FAF7DA20A31B}"/>
              </a:ext>
            </a:extLst>
          </p:cNvPr>
          <p:cNvCxnSpPr>
            <a:endCxn id="36" idx="2"/>
          </p:cNvCxnSpPr>
          <p:nvPr/>
        </p:nvCxnSpPr>
        <p:spPr>
          <a:xfrm rot="10800000">
            <a:off x="6739668" y="5496937"/>
            <a:ext cx="1250889" cy="8680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5957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2CCAD1-24CA-F84A-9453-0F6786AC2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70" y="68816"/>
            <a:ext cx="5821544" cy="2867781"/>
          </a:xfrm>
          <a:prstGeom prst="rect">
            <a:avLst/>
          </a:prstGeom>
          <a:ln>
            <a:solidFill>
              <a:schemeClr val="tx1"/>
            </a:solidFill>
          </a:ln>
        </p:spPr>
      </p:pic>
      <p:pic>
        <p:nvPicPr>
          <p:cNvPr id="9" name="Picture 8">
            <a:extLst>
              <a:ext uri="{FF2B5EF4-FFF2-40B4-BE49-F238E27FC236}">
                <a16:creationId xmlns:a16="http://schemas.microsoft.com/office/drawing/2014/main" id="{872443CC-482B-CC1A-6682-A71B7F558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287" y="68816"/>
            <a:ext cx="5811163" cy="2867781"/>
          </a:xfrm>
          <a:prstGeom prst="rect">
            <a:avLst/>
          </a:prstGeom>
          <a:ln>
            <a:solidFill>
              <a:schemeClr val="tx1"/>
            </a:solidFill>
          </a:ln>
        </p:spPr>
      </p:pic>
      <p:sp>
        <p:nvSpPr>
          <p:cNvPr id="10" name="TextBox 9">
            <a:extLst>
              <a:ext uri="{FF2B5EF4-FFF2-40B4-BE49-F238E27FC236}">
                <a16:creationId xmlns:a16="http://schemas.microsoft.com/office/drawing/2014/main" id="{603F589F-5639-F3A9-FD55-4C7D100B7BDD}"/>
              </a:ext>
            </a:extLst>
          </p:cNvPr>
          <p:cNvSpPr txBox="1"/>
          <p:nvPr/>
        </p:nvSpPr>
        <p:spPr>
          <a:xfrm>
            <a:off x="199170" y="3022600"/>
            <a:ext cx="11772900" cy="2308324"/>
          </a:xfrm>
          <a:prstGeom prst="rect">
            <a:avLst/>
          </a:prstGeom>
          <a:noFill/>
        </p:spPr>
        <p:txBody>
          <a:bodyPr wrap="square" rtlCol="0">
            <a:spAutoFit/>
          </a:bodyPr>
          <a:lstStyle/>
          <a:p>
            <a:pPr algn="just"/>
            <a:r>
              <a:rPr lang="en-US" dirty="0"/>
              <a:t>Summary:</a:t>
            </a:r>
          </a:p>
          <a:p>
            <a:pPr marL="285750" indent="-285750" algn="just">
              <a:buFontTx/>
              <a:buChar char="-"/>
            </a:pPr>
            <a:r>
              <a:rPr lang="en-US" dirty="0"/>
              <a:t>The sigmoid is best for “on/off” or binary situations. </a:t>
            </a:r>
          </a:p>
          <a:p>
            <a:pPr marL="285750" indent="-285750" algn="just">
              <a:buFontTx/>
              <a:buChar char="-"/>
            </a:pPr>
            <a:r>
              <a:rPr lang="en-US" dirty="0"/>
              <a:t>The RELU provides a continuous linear relationship. Additionally, the RELU has an “off” range when the output is zero and this feature makes RELU a non-linear activation function</a:t>
            </a:r>
          </a:p>
          <a:p>
            <a:pPr marL="285750" indent="-285750" algn="just">
              <a:buFontTx/>
              <a:buChar char="-"/>
            </a:pPr>
            <a:r>
              <a:rPr lang="en-US" dirty="0"/>
              <a:t>A multi-class NN generates N outputs. One output is selected as the predicted answer using the </a:t>
            </a:r>
            <a:r>
              <a:rPr lang="en-US" dirty="0" err="1"/>
              <a:t>softmax</a:t>
            </a:r>
            <a:r>
              <a:rPr lang="en-US" dirty="0"/>
              <a:t> function. After applying </a:t>
            </a:r>
            <a:r>
              <a:rPr lang="en-US" dirty="0" err="1"/>
              <a:t>softmax</a:t>
            </a:r>
            <a:r>
              <a:rPr lang="en-US" dirty="0"/>
              <a:t>, each adding output will sum to 1. This can be interpreted as probabilities. The larger inputs for </a:t>
            </a:r>
            <a:r>
              <a:rPr lang="en-US" dirty="0" err="1"/>
              <a:t>softmax</a:t>
            </a:r>
            <a:r>
              <a:rPr lang="en-US" dirty="0"/>
              <a:t> will correspond to larger output probabilities. </a:t>
            </a:r>
          </a:p>
          <a:p>
            <a:pPr marL="285750" indent="-285750" algn="just">
              <a:buFontTx/>
              <a:buChar char="-"/>
            </a:pPr>
            <a:r>
              <a:rPr lang="en-US" dirty="0"/>
              <a:t>For multi-label using the sigmoid unit in the output layer and decide to final threshold to classify each output label</a:t>
            </a:r>
            <a:endParaRPr lang="en-IN" dirty="0"/>
          </a:p>
        </p:txBody>
      </p:sp>
      <p:graphicFrame>
        <p:nvGraphicFramePr>
          <p:cNvPr id="2" name="Object 1">
            <a:extLst>
              <a:ext uri="{FF2B5EF4-FFF2-40B4-BE49-F238E27FC236}">
                <a16:creationId xmlns:a16="http://schemas.microsoft.com/office/drawing/2014/main" id="{56422925-6FE5-E681-2A0C-418EBD4E53D3}"/>
              </a:ext>
            </a:extLst>
          </p:cNvPr>
          <p:cNvGraphicFramePr>
            <a:graphicFrameLocks noChangeAspect="1"/>
          </p:cNvGraphicFramePr>
          <p:nvPr>
            <p:extLst>
              <p:ext uri="{D42A27DB-BD31-4B8C-83A1-F6EECF244321}">
                <p14:modId xmlns:p14="http://schemas.microsoft.com/office/powerpoint/2010/main" val="13507804"/>
              </p:ext>
            </p:extLst>
          </p:nvPr>
        </p:nvGraphicFramePr>
        <p:xfrm>
          <a:off x="648632" y="5558772"/>
          <a:ext cx="2166285" cy="1037017"/>
        </p:xfrm>
        <a:graphic>
          <a:graphicData uri="http://schemas.openxmlformats.org/presentationml/2006/ole">
            <mc:AlternateContent xmlns:mc="http://schemas.openxmlformats.org/markup-compatibility/2006">
              <mc:Choice xmlns:v="urn:schemas-microsoft-com:vml" Requires="v">
                <p:oleObj name="Packager Shell Object" showAsIcon="1" r:id="rId4" imgW="1081853" imgH="518215" progId="Package">
                  <p:embed/>
                </p:oleObj>
              </mc:Choice>
              <mc:Fallback>
                <p:oleObj name="Packager Shell Object" showAsIcon="1" r:id="rId4" imgW="1081853" imgH="518215" progId="Package">
                  <p:embed/>
                  <p:pic>
                    <p:nvPicPr>
                      <p:cNvPr id="0" name=""/>
                      <p:cNvPicPr/>
                      <p:nvPr/>
                    </p:nvPicPr>
                    <p:blipFill>
                      <a:blip r:embed="rId5"/>
                      <a:stretch>
                        <a:fillRect/>
                      </a:stretch>
                    </p:blipFill>
                    <p:spPr>
                      <a:xfrm>
                        <a:off x="648632" y="5558772"/>
                        <a:ext cx="2166285" cy="1037017"/>
                      </a:xfrm>
                      <a:prstGeom prst="rect">
                        <a:avLst/>
                      </a:prstGeom>
                      <a:ln>
                        <a:solidFill>
                          <a:schemeClr val="tx1"/>
                        </a:solidFill>
                      </a:ln>
                    </p:spPr>
                  </p:pic>
                </p:oleObj>
              </mc:Fallback>
            </mc:AlternateContent>
          </a:graphicData>
        </a:graphic>
      </p:graphicFrame>
      <p:graphicFrame>
        <p:nvGraphicFramePr>
          <p:cNvPr id="3" name="Object 2">
            <a:extLst>
              <a:ext uri="{FF2B5EF4-FFF2-40B4-BE49-F238E27FC236}">
                <a16:creationId xmlns:a16="http://schemas.microsoft.com/office/drawing/2014/main" id="{4584C7B5-FC15-1B0B-979F-949B7E8CA4F9}"/>
              </a:ext>
            </a:extLst>
          </p:cNvPr>
          <p:cNvGraphicFramePr>
            <a:graphicFrameLocks noChangeAspect="1"/>
          </p:cNvGraphicFramePr>
          <p:nvPr>
            <p:extLst>
              <p:ext uri="{D42A27DB-BD31-4B8C-83A1-F6EECF244321}">
                <p14:modId xmlns:p14="http://schemas.microsoft.com/office/powerpoint/2010/main" val="1340131267"/>
              </p:ext>
            </p:extLst>
          </p:nvPr>
        </p:nvGraphicFramePr>
        <p:xfrm>
          <a:off x="4691695" y="5558772"/>
          <a:ext cx="1983083" cy="1036034"/>
        </p:xfrm>
        <a:graphic>
          <a:graphicData uri="http://schemas.openxmlformats.org/presentationml/2006/ole">
            <mc:AlternateContent xmlns:mc="http://schemas.openxmlformats.org/markup-compatibility/2006">
              <mc:Choice xmlns:v="urn:schemas-microsoft-com:vml" Requires="v">
                <p:oleObj name="Packager Shell Object" showAsIcon="1" r:id="rId6" imgW="990787" imgH="518215" progId="Package">
                  <p:embed/>
                </p:oleObj>
              </mc:Choice>
              <mc:Fallback>
                <p:oleObj name="Packager Shell Object" showAsIcon="1" r:id="rId6" imgW="990787" imgH="518215" progId="Package">
                  <p:embed/>
                  <p:pic>
                    <p:nvPicPr>
                      <p:cNvPr id="0" name=""/>
                      <p:cNvPicPr/>
                      <p:nvPr/>
                    </p:nvPicPr>
                    <p:blipFill>
                      <a:blip r:embed="rId7"/>
                      <a:stretch>
                        <a:fillRect/>
                      </a:stretch>
                    </p:blipFill>
                    <p:spPr>
                      <a:xfrm>
                        <a:off x="4691695" y="5558772"/>
                        <a:ext cx="1983083" cy="1036034"/>
                      </a:xfrm>
                      <a:prstGeom prst="rect">
                        <a:avLst/>
                      </a:prstGeom>
                      <a:ln>
                        <a:solidFill>
                          <a:schemeClr val="tx1"/>
                        </a:solidFill>
                      </a:ln>
                    </p:spPr>
                  </p:pic>
                </p:oleObj>
              </mc:Fallback>
            </mc:AlternateContent>
          </a:graphicData>
        </a:graphic>
      </p:graphicFrame>
      <p:graphicFrame>
        <p:nvGraphicFramePr>
          <p:cNvPr id="4" name="Object 3">
            <a:extLst>
              <a:ext uri="{FF2B5EF4-FFF2-40B4-BE49-F238E27FC236}">
                <a16:creationId xmlns:a16="http://schemas.microsoft.com/office/drawing/2014/main" id="{E43B2355-CD50-1C5D-4410-7B649C891658}"/>
              </a:ext>
            </a:extLst>
          </p:cNvPr>
          <p:cNvGraphicFramePr>
            <a:graphicFrameLocks noChangeAspect="1"/>
          </p:cNvGraphicFramePr>
          <p:nvPr>
            <p:extLst>
              <p:ext uri="{D42A27DB-BD31-4B8C-83A1-F6EECF244321}">
                <p14:modId xmlns:p14="http://schemas.microsoft.com/office/powerpoint/2010/main" val="913747807"/>
              </p:ext>
            </p:extLst>
          </p:nvPr>
        </p:nvGraphicFramePr>
        <p:xfrm>
          <a:off x="8678021" y="5559264"/>
          <a:ext cx="2592031" cy="1035542"/>
        </p:xfrm>
        <a:graphic>
          <a:graphicData uri="http://schemas.openxmlformats.org/presentationml/2006/ole">
            <mc:AlternateContent xmlns:mc="http://schemas.openxmlformats.org/markup-compatibility/2006">
              <mc:Choice xmlns:v="urn:schemas-microsoft-com:vml" Requires="v">
                <p:oleObj name="Packager Shell Object" showAsIcon="1" r:id="rId8" imgW="1295338" imgH="518215" progId="Package">
                  <p:embed/>
                </p:oleObj>
              </mc:Choice>
              <mc:Fallback>
                <p:oleObj name="Packager Shell Object" showAsIcon="1" r:id="rId8" imgW="1295338" imgH="518215" progId="Package">
                  <p:embed/>
                  <p:pic>
                    <p:nvPicPr>
                      <p:cNvPr id="0" name=""/>
                      <p:cNvPicPr/>
                      <p:nvPr/>
                    </p:nvPicPr>
                    <p:blipFill>
                      <a:blip r:embed="rId9"/>
                      <a:stretch>
                        <a:fillRect/>
                      </a:stretch>
                    </p:blipFill>
                    <p:spPr>
                      <a:xfrm>
                        <a:off x="8678021" y="5559264"/>
                        <a:ext cx="2592031" cy="103554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20487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8259A3-5602-4820-1094-C9927F95BAEC}"/>
              </a:ext>
            </a:extLst>
          </p:cNvPr>
          <p:cNvSpPr txBox="1"/>
          <p:nvPr/>
        </p:nvSpPr>
        <p:spPr>
          <a:xfrm>
            <a:off x="123824" y="129659"/>
            <a:ext cx="11877675" cy="5632311"/>
          </a:xfrm>
          <a:prstGeom prst="rect">
            <a:avLst/>
          </a:prstGeom>
          <a:noFill/>
        </p:spPr>
        <p:txBody>
          <a:bodyPr wrap="square">
            <a:spAutoFit/>
          </a:bodyPr>
          <a:lstStyle/>
          <a:p>
            <a:pPr algn="just"/>
            <a:r>
              <a:rPr lang="en-US" b="1" dirty="0"/>
              <a:t>Applying Machine Learning</a:t>
            </a:r>
          </a:p>
          <a:p>
            <a:pPr algn="just"/>
            <a:endParaRPr lang="en-US" b="1" dirty="0"/>
          </a:p>
          <a:p>
            <a:pPr algn="just"/>
            <a:r>
              <a:rPr lang="en-US" dirty="0"/>
              <a:t>If a ML system makes unacceptably large errors in prediction, it is possible to try the below next:</a:t>
            </a:r>
          </a:p>
          <a:p>
            <a:pPr marL="342900" indent="-342900" algn="just">
              <a:buAutoNum type="arabicPeriod"/>
            </a:pPr>
            <a:r>
              <a:rPr lang="en-US" dirty="0"/>
              <a:t>Get more training examples</a:t>
            </a:r>
          </a:p>
          <a:p>
            <a:pPr marL="342900" indent="-342900" algn="just">
              <a:buAutoNum type="arabicPeriod"/>
            </a:pPr>
            <a:r>
              <a:rPr lang="en-US" dirty="0"/>
              <a:t>Try smaller set of features</a:t>
            </a:r>
          </a:p>
          <a:p>
            <a:pPr marL="342900" indent="-342900" algn="just">
              <a:buAutoNum type="arabicPeriod"/>
            </a:pPr>
            <a:r>
              <a:rPr lang="en-US" dirty="0"/>
              <a:t>Try additional features</a:t>
            </a:r>
          </a:p>
          <a:p>
            <a:pPr marL="342900" indent="-342900" algn="just">
              <a:buAutoNum type="arabicPeriod"/>
            </a:pPr>
            <a:r>
              <a:rPr lang="en-US" dirty="0"/>
              <a:t>Try polynomial features</a:t>
            </a:r>
          </a:p>
          <a:p>
            <a:pPr marL="342900" indent="-342900" algn="just">
              <a:buAutoNum type="arabicPeriod"/>
            </a:pPr>
            <a:r>
              <a:rPr lang="en-US" dirty="0"/>
              <a:t>Try increasing regularization parameter</a:t>
            </a:r>
          </a:p>
          <a:p>
            <a:pPr marL="342900" indent="-342900" algn="just">
              <a:buAutoNum type="arabicPeriod"/>
            </a:pPr>
            <a:r>
              <a:rPr lang="en-US" dirty="0"/>
              <a:t>Try decreasing regularization parameter</a:t>
            </a:r>
          </a:p>
          <a:p>
            <a:pPr marL="342900" indent="-342900" algn="just">
              <a:buAutoNum type="arabicPeriod"/>
            </a:pPr>
            <a:endParaRPr lang="en-US" dirty="0"/>
          </a:p>
          <a:p>
            <a:pPr algn="just"/>
            <a:r>
              <a:rPr lang="en-US" dirty="0"/>
              <a:t>ML Diagnostics: A test that you can run to gain insight into what is or is not working with a learning algorithm and to gain guidance into improving its performance. Diagnostics can help determine one or many of the above steps that need to be followed. </a:t>
            </a:r>
          </a:p>
          <a:p>
            <a:pPr algn="just"/>
            <a:endParaRPr lang="en-US" dirty="0"/>
          </a:p>
          <a:p>
            <a:pPr algn="just"/>
            <a:r>
              <a:rPr lang="en-US" dirty="0"/>
              <a:t>A step before diagnostics is to systematically evaluate the ML model performance. To do so,</a:t>
            </a:r>
          </a:p>
          <a:p>
            <a:pPr marL="342900" indent="-342900" algn="just">
              <a:buAutoNum type="arabicPeriod"/>
            </a:pPr>
            <a:r>
              <a:rPr lang="en-US" dirty="0"/>
              <a:t>Split data in 70/30 or 80/20 split. These are known as Train and Test sets. Consequently, fit the model on the training set. </a:t>
            </a:r>
          </a:p>
          <a:p>
            <a:pPr marL="342900" indent="-342900" algn="just">
              <a:buAutoNum type="arabicPeriod"/>
            </a:pPr>
            <a:r>
              <a:rPr lang="en-US" dirty="0"/>
              <a:t>After fitting the best model and minimizing the cost function (using regularization), it is often useful to compute two additional metrics:</a:t>
            </a:r>
          </a:p>
          <a:p>
            <a:pPr marL="800100" lvl="1" indent="-342900" algn="just">
              <a:buAutoNum type="arabicPeriod"/>
            </a:pPr>
            <a:r>
              <a:rPr lang="en-US" dirty="0"/>
              <a:t>Test Error – Average error on the test set</a:t>
            </a:r>
          </a:p>
          <a:p>
            <a:pPr marL="800100" lvl="1" indent="-342900" algn="just">
              <a:buAutoNum type="arabicPeriod"/>
            </a:pPr>
            <a:r>
              <a:rPr lang="en-US" dirty="0"/>
              <a:t>Training Error – Measure of how well the algorithm is doing on the training set</a:t>
            </a:r>
          </a:p>
        </p:txBody>
      </p:sp>
      <p:sp>
        <p:nvSpPr>
          <p:cNvPr id="3" name="TextBox 2">
            <a:extLst>
              <a:ext uri="{FF2B5EF4-FFF2-40B4-BE49-F238E27FC236}">
                <a16:creationId xmlns:a16="http://schemas.microsoft.com/office/drawing/2014/main" id="{7F06E8B3-3C3D-FF33-82FC-9BEE0D77CC79}"/>
              </a:ext>
            </a:extLst>
          </p:cNvPr>
          <p:cNvSpPr txBox="1"/>
          <p:nvPr/>
        </p:nvSpPr>
        <p:spPr>
          <a:xfrm>
            <a:off x="123824" y="5979459"/>
            <a:ext cx="11877675" cy="646331"/>
          </a:xfrm>
          <a:prstGeom prst="rect">
            <a:avLst/>
          </a:prstGeom>
          <a:noFill/>
        </p:spPr>
        <p:txBody>
          <a:bodyPr wrap="square" rtlCol="0">
            <a:spAutoFit/>
          </a:bodyPr>
          <a:lstStyle/>
          <a:p>
            <a:r>
              <a:rPr lang="en-IN" dirty="0"/>
              <a:t>For regression and classification errors, these errors can be calculated as follows. The equations are for the test set but the same can be applied to the training set:</a:t>
            </a:r>
          </a:p>
        </p:txBody>
      </p:sp>
    </p:spTree>
    <p:extLst>
      <p:ext uri="{BB962C8B-B14F-4D97-AF65-F5344CB8AC3E}">
        <p14:creationId xmlns:p14="http://schemas.microsoft.com/office/powerpoint/2010/main" val="1275634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A8DA761-4005-6045-37CB-835BC69F6679}"/>
                  </a:ext>
                </a:extLst>
              </p:cNvPr>
              <p:cNvSpPr txBox="1"/>
              <p:nvPr/>
            </p:nvSpPr>
            <p:spPr>
              <a:xfrm>
                <a:off x="253646" y="240145"/>
                <a:ext cx="6771021" cy="761940"/>
              </a:xfrm>
              <a:prstGeom prst="rect">
                <a:avLst/>
              </a:prstGeom>
              <a:noFill/>
            </p:spPr>
            <p:txBody>
              <a:bodyPr wrap="none" rtlCol="0">
                <a:spAutoFit/>
              </a:bodyPr>
              <a:lstStyle/>
              <a:p>
                <a:r>
                  <a:rPr lang="en-IN" dirty="0"/>
                  <a:t>Regression: </a:t>
                </a:r>
                <a14:m>
                  <m:oMath xmlns:m="http://schemas.openxmlformats.org/officeDocument/2006/math">
                    <m:r>
                      <a:rPr lang="en-IN" i="1" smtClean="0">
                        <a:latin typeface="Cambria Math" panose="02040503050406030204" pitchFamily="18" charset="0"/>
                      </a:rPr>
                      <m:t>𝐽</m:t>
                    </m:r>
                    <m:d>
                      <m:dPr>
                        <m:ctrlPr>
                          <a:rPr lang="en-IN" i="1">
                            <a:latin typeface="Cambria Math" panose="02040503050406030204" pitchFamily="18" charset="0"/>
                          </a:rPr>
                        </m:ctrlPr>
                      </m:dPr>
                      <m:e>
                        <m:r>
                          <a:rPr lang="en-IN" i="1">
                            <a:latin typeface="Cambria Math" panose="02040503050406030204" pitchFamily="18" charset="0"/>
                          </a:rPr>
                          <m:t>𝑤</m:t>
                        </m:r>
                        <m:r>
                          <a:rPr lang="en-IN" i="1">
                            <a:latin typeface="Cambria Math" panose="02040503050406030204" pitchFamily="18" charset="0"/>
                          </a:rPr>
                          <m:t>,</m:t>
                        </m:r>
                        <m:r>
                          <a:rPr lang="en-IN" i="1">
                            <a:latin typeface="Cambria Math" panose="02040503050406030204" pitchFamily="18" charset="0"/>
                          </a:rPr>
                          <m:t>𝑏</m:t>
                        </m:r>
                      </m:e>
                    </m:d>
                    <m:r>
                      <a:rPr lang="en-IN" i="1">
                        <a:latin typeface="Cambria Math" panose="02040503050406030204" pitchFamily="18" charset="0"/>
                      </a:rPr>
                      <m:t>= </m:t>
                    </m:r>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r>
                          <a:rPr lang="en-IN" i="1">
                            <a:latin typeface="Cambria Math" panose="02040503050406030204" pitchFamily="18" charset="0"/>
                          </a:rPr>
                          <m:t>𝑚</m:t>
                        </m:r>
                      </m:den>
                    </m:f>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𝑚</m:t>
                        </m:r>
                      </m:sup>
                      <m:e>
                        <m:sSup>
                          <m:sSupPr>
                            <m:ctrlPr>
                              <a:rPr lang="en-IN" i="1">
                                <a:latin typeface="Cambria Math" panose="02040503050406030204" pitchFamily="18" charset="0"/>
                              </a:rPr>
                            </m:ctrlPr>
                          </m:sSupPr>
                          <m:e>
                            <m:r>
                              <a:rPr lang="en-IN" i="1">
                                <a:latin typeface="Cambria Math" panose="02040503050406030204" pitchFamily="18" charset="0"/>
                              </a:rPr>
                              <m:t>(</m:t>
                            </m:r>
                            <m:sSup>
                              <m:sSupPr>
                                <m:ctrlPr>
                                  <a:rPr lang="en-IN" i="1">
                                    <a:latin typeface="Cambria Math" panose="02040503050406030204" pitchFamily="18" charset="0"/>
                                  </a:rPr>
                                </m:ctrlPr>
                              </m:sSupPr>
                              <m:e>
                                <m:acc>
                                  <m:accPr>
                                    <m:chr m:val="̂"/>
                                    <m:ctrlPr>
                                      <a:rPr lang="en-IN" i="1">
                                        <a:latin typeface="Cambria Math" panose="02040503050406030204" pitchFamily="18" charset="0"/>
                                      </a:rPr>
                                    </m:ctrlPr>
                                  </m:accPr>
                                  <m:e>
                                    <m:r>
                                      <a:rPr lang="en-IN" i="1">
                                        <a:latin typeface="Cambria Math" panose="02040503050406030204" pitchFamily="18" charset="0"/>
                                      </a:rPr>
                                      <m:t>𝑦</m:t>
                                    </m:r>
                                  </m:e>
                                </m:acc>
                              </m:e>
                              <m:sup>
                                <m:r>
                                  <a:rPr lang="en-IN" i="1">
                                    <a:latin typeface="Cambria Math" panose="02040503050406030204" pitchFamily="18" charset="0"/>
                                  </a:rPr>
                                  <m:t>𝑖</m:t>
                                </m:r>
                              </m:sup>
                            </m:sSup>
                            <m:r>
                              <a:rPr lang="en-IN" i="1">
                                <a:latin typeface="Cambria Math" panose="02040503050406030204" pitchFamily="18" charset="0"/>
                              </a:rPr>
                              <m:t>−</m:t>
                            </m:r>
                            <m:sSup>
                              <m:sSupPr>
                                <m:ctrlPr>
                                  <a:rPr lang="en-IN" i="1">
                                    <a:latin typeface="Cambria Math" panose="02040503050406030204" pitchFamily="18" charset="0"/>
                                  </a:rPr>
                                </m:ctrlPr>
                              </m:sSupPr>
                              <m:e>
                                <m:r>
                                  <a:rPr lang="en-IN" i="1">
                                    <a:latin typeface="Cambria Math" panose="02040503050406030204" pitchFamily="18" charset="0"/>
                                  </a:rPr>
                                  <m:t>𝑦</m:t>
                                </m:r>
                              </m:e>
                              <m:sup>
                                <m:r>
                                  <a:rPr lang="en-IN" i="1">
                                    <a:latin typeface="Cambria Math" panose="02040503050406030204" pitchFamily="18" charset="0"/>
                                  </a:rPr>
                                  <m:t>𝑖</m:t>
                                </m:r>
                              </m:sup>
                            </m:sSup>
                            <m:r>
                              <a:rPr lang="en-IN" i="1">
                                <a:latin typeface="Cambria Math" panose="02040503050406030204" pitchFamily="18" charset="0"/>
                              </a:rPr>
                              <m:t>)</m:t>
                            </m:r>
                          </m:e>
                          <m:sup>
                            <m:r>
                              <a:rPr lang="en-IN" i="1">
                                <a:latin typeface="Cambria Math" panose="02040503050406030204" pitchFamily="18" charset="0"/>
                              </a:rPr>
                              <m:t>2</m:t>
                            </m:r>
                          </m:sup>
                        </m:sSup>
                        <m:r>
                          <a:rPr lang="en-US" i="1">
                            <a:latin typeface="Cambria Math" panose="02040503050406030204" pitchFamily="18" charset="0"/>
                          </a:rPr>
                          <m:t>=</m:t>
                        </m:r>
                      </m:e>
                    </m:nary>
                    <m:f>
                      <m:fPr>
                        <m:ctrlPr>
                          <a:rPr lang="en-IN" i="1">
                            <a:latin typeface="Cambria Math" panose="02040503050406030204" pitchFamily="18" charset="0"/>
                          </a:rPr>
                        </m:ctrlPr>
                      </m:fPr>
                      <m:num>
                        <m:r>
                          <a:rPr lang="en-IN" i="1">
                            <a:latin typeface="Cambria Math" panose="02040503050406030204" pitchFamily="18" charset="0"/>
                          </a:rPr>
                          <m:t>1</m:t>
                        </m:r>
                      </m:num>
                      <m:den>
                        <m:r>
                          <a:rPr lang="en-IN" i="1">
                            <a:latin typeface="Cambria Math" panose="02040503050406030204" pitchFamily="18" charset="0"/>
                          </a:rPr>
                          <m:t>2</m:t>
                        </m:r>
                        <m:r>
                          <a:rPr lang="en-IN" i="1">
                            <a:latin typeface="Cambria Math" panose="02040503050406030204" pitchFamily="18" charset="0"/>
                          </a:rPr>
                          <m:t>𝑚</m:t>
                        </m:r>
                      </m:den>
                    </m:f>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𝑚</m:t>
                        </m:r>
                      </m:sup>
                      <m:e>
                        <m:sSub>
                          <m:sSubPr>
                            <m:ctrlPr>
                              <a:rPr lang="en-IN" i="1">
                                <a:latin typeface="Cambria Math" panose="02040503050406030204" pitchFamily="18" charset="0"/>
                              </a:rPr>
                            </m:ctrlPr>
                          </m:sSubPr>
                          <m:e>
                            <m:r>
                              <a:rPr lang="en-IN" i="1">
                                <a:latin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sub>
                        </m:sSub>
                        <m:sSup>
                          <m:sSupPr>
                            <m:ctrlPr>
                              <a:rPr lang="en-US" i="1" smtClean="0">
                                <a:latin typeface="Cambria Math" panose="02040503050406030204" pitchFamily="18" charset="0"/>
                              </a:rPr>
                            </m:ctrlPr>
                          </m:sSupPr>
                          <m:e>
                            <m:r>
                              <a:rPr lang="en-IN" b="0" i="1" smtClean="0">
                                <a:latin typeface="Cambria Math" panose="02040503050406030204" pitchFamily="18" charset="0"/>
                              </a:rPr>
                              <m:t>(</m:t>
                            </m:r>
                            <m:acc>
                              <m:accPr>
                                <m:chr m:val="̅"/>
                                <m:ctrlPr>
                                  <a:rPr lang="en-US" i="1">
                                    <a:latin typeface="Cambria Math" panose="02040503050406030204" pitchFamily="18" charset="0"/>
                                  </a:rPr>
                                </m:ctrlPr>
                              </m:accPr>
                              <m:e>
                                <m:r>
                                  <a:rPr lang="en-IN" i="1">
                                    <a:latin typeface="Cambria Math" panose="02040503050406030204" pitchFamily="18" charset="0"/>
                                  </a:rPr>
                                  <m:t>𝑥</m:t>
                                </m:r>
                              </m:e>
                            </m:acc>
                            <m:r>
                              <a:rPr lang="en-IN" b="0" i="1" smtClean="0">
                                <a:latin typeface="Cambria Math" panose="02040503050406030204" pitchFamily="18" charset="0"/>
                              </a:rPr>
                              <m:t>)</m:t>
                            </m:r>
                          </m:e>
                          <m:sup>
                            <m:r>
                              <a:rPr lang="en-IN" b="0" i="1" smtClean="0">
                                <a:latin typeface="Cambria Math" panose="02040503050406030204" pitchFamily="18" charset="0"/>
                              </a:rPr>
                              <m:t>(</m:t>
                            </m:r>
                            <m:r>
                              <a:rPr lang="en-IN" b="0" i="1" smtClean="0">
                                <a:latin typeface="Cambria Math" panose="02040503050406030204" pitchFamily="18" charset="0"/>
                              </a:rPr>
                              <m:t>𝑖</m:t>
                            </m:r>
                            <m:r>
                              <a:rPr lang="en-IN" b="0" i="1" smtClean="0">
                                <a:latin typeface="Cambria Math" panose="02040503050406030204" pitchFamily="18" charset="0"/>
                              </a:rPr>
                              <m:t>)</m:t>
                            </m:r>
                          </m:sup>
                        </m:sSup>
                        <m:r>
                          <a:rPr lang="en-US" i="1">
                            <a:latin typeface="Cambria Math" panose="02040503050406030204" pitchFamily="18" charset="0"/>
                          </a:rPr>
                          <m:t>−</m:t>
                        </m:r>
                        <m:sSup>
                          <m:sSupPr>
                            <m:ctrlPr>
                              <a:rPr lang="en-IN" i="1">
                                <a:latin typeface="Cambria Math" panose="02040503050406030204" pitchFamily="18" charset="0"/>
                              </a:rPr>
                            </m:ctrlPr>
                          </m:sSupPr>
                          <m:e>
                            <m:sSup>
                              <m:sSupPr>
                                <m:ctrlPr>
                                  <a:rPr lang="en-IN" i="1">
                                    <a:latin typeface="Cambria Math" panose="02040503050406030204" pitchFamily="18" charset="0"/>
                                  </a:rPr>
                                </m:ctrlPr>
                              </m:sSupPr>
                              <m:e>
                                <m:r>
                                  <a:rPr lang="en-IN" i="1">
                                    <a:latin typeface="Cambria Math" panose="02040503050406030204" pitchFamily="18" charset="0"/>
                                  </a:rPr>
                                  <m:t>𝑦</m:t>
                                </m:r>
                              </m:e>
                              <m:sup>
                                <m:r>
                                  <a:rPr lang="en-US" i="1">
                                    <a:latin typeface="Cambria Math" panose="02040503050406030204" pitchFamily="18" charset="0"/>
                                  </a:rPr>
                                  <m:t>(</m:t>
                                </m:r>
                                <m:r>
                                  <a:rPr lang="en-IN" i="1">
                                    <a:latin typeface="Cambria Math" panose="02040503050406030204" pitchFamily="18" charset="0"/>
                                  </a:rPr>
                                  <m:t>𝑖</m:t>
                                </m:r>
                                <m:r>
                                  <a:rPr lang="en-US" i="1">
                                    <a:latin typeface="Cambria Math" panose="02040503050406030204" pitchFamily="18" charset="0"/>
                                  </a:rPr>
                                  <m:t>)</m:t>
                                </m:r>
                              </m:sup>
                            </m:sSup>
                            <m:r>
                              <a:rPr lang="en-US" i="1">
                                <a:latin typeface="Cambria Math" panose="02040503050406030204" pitchFamily="18" charset="0"/>
                              </a:rPr>
                              <m:t>]</m:t>
                            </m:r>
                          </m:e>
                          <m:sup>
                            <m:r>
                              <a:rPr lang="en-IN" i="1">
                                <a:latin typeface="Cambria Math" panose="02040503050406030204" pitchFamily="18" charset="0"/>
                              </a:rPr>
                              <m:t>2</m:t>
                            </m:r>
                          </m:sup>
                        </m:sSup>
                      </m:e>
                    </m:nary>
                  </m:oMath>
                </a14:m>
                <a:endParaRPr lang="en-IN" dirty="0"/>
              </a:p>
              <a:p>
                <a:r>
                  <a:rPr lang="en-IN" dirty="0"/>
                  <a:t> </a:t>
                </a:r>
              </a:p>
            </p:txBody>
          </p:sp>
        </mc:Choice>
        <mc:Fallback xmlns="">
          <p:sp>
            <p:nvSpPr>
              <p:cNvPr id="2" name="TextBox 1">
                <a:extLst>
                  <a:ext uri="{FF2B5EF4-FFF2-40B4-BE49-F238E27FC236}">
                    <a16:creationId xmlns:a16="http://schemas.microsoft.com/office/drawing/2014/main" id="{8A8DA761-4005-6045-37CB-835BC69F6679}"/>
                  </a:ext>
                </a:extLst>
              </p:cNvPr>
              <p:cNvSpPr txBox="1">
                <a:spLocks noRot="1" noChangeAspect="1" noMove="1" noResize="1" noEditPoints="1" noAdjustHandles="1" noChangeArrowheads="1" noChangeShapeType="1" noTextEdit="1"/>
              </p:cNvSpPr>
              <p:nvPr/>
            </p:nvSpPr>
            <p:spPr>
              <a:xfrm>
                <a:off x="253646" y="240145"/>
                <a:ext cx="6771021" cy="761940"/>
              </a:xfrm>
              <a:prstGeom prst="rect">
                <a:avLst/>
              </a:prstGeom>
              <a:blipFill>
                <a:blip r:embed="rId2"/>
                <a:stretch>
                  <a:fillRect l="-811" t="-50400" b="-464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71FAC0B-C3C7-8026-B689-13F20BE82D16}"/>
                  </a:ext>
                </a:extLst>
              </p:cNvPr>
              <p:cNvSpPr txBox="1"/>
              <p:nvPr/>
            </p:nvSpPr>
            <p:spPr>
              <a:xfrm>
                <a:off x="-237346" y="1002085"/>
                <a:ext cx="11942618" cy="1097993"/>
              </a:xfrm>
              <a:prstGeom prst="rect">
                <a:avLst/>
              </a:prstGeom>
              <a:noFill/>
            </p:spPr>
            <p:txBody>
              <a:bodyPr wrap="square">
                <a:spAutoFit/>
              </a:bodyPr>
              <a:lstStyle/>
              <a:p>
                <a:pPr algn="ctr"/>
                <a:r>
                  <a:rPr lang="en-IN" dirty="0"/>
                  <a:t>Classification : </a:t>
                </a:r>
                <a14:m>
                  <m:oMath xmlns:m="http://schemas.openxmlformats.org/officeDocument/2006/math">
                    <m:r>
                      <a:rPr lang="en-US" b="0" i="1" smtClean="0">
                        <a:latin typeface="Cambria Math" panose="02040503050406030204" pitchFamily="18" charset="0"/>
                      </a:rPr>
                      <m:t>𝐽</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i="1">
                            <a:latin typeface="Cambria Math" panose="02040503050406030204" pitchFamily="18" charset="0"/>
                          </a:rPr>
                          <m:t>[</m:t>
                        </m:r>
                        <m:r>
                          <a:rPr lang="en-US" i="1">
                            <a:latin typeface="Cambria Math" panose="02040503050406030204" pitchFamily="18" charset="0"/>
                          </a:rPr>
                          <m:t>𝐿</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𝑏</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r>
                          <a:rPr lang="en-US" b="0" i="1" smtClean="0">
                            <a:latin typeface="Cambria Math" panose="02040503050406030204" pitchFamily="18" charset="0"/>
                          </a:rPr>
                          <m:t>=</m:t>
                        </m:r>
                      </m:e>
                    </m:nary>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𝑏</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d>
                          </m:e>
                        </m:func>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m:rPr>
                            <m:sty m:val="p"/>
                          </m:rPr>
                          <a:rPr lang="en-US">
                            <a:latin typeface="Cambria Math" panose="02040503050406030204" pitchFamily="18" charset="0"/>
                          </a:rPr>
                          <m:t>log</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𝑓</m:t>
                            </m:r>
                          </m:e>
                          <m:sub>
                            <m:acc>
                              <m:accPr>
                                <m:chr m:val="̅"/>
                                <m:ctrlPr>
                                  <a:rPr lang="en-US" i="1">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𝑏</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r>
                          <a:rPr lang="en-US" i="1">
                            <a:latin typeface="Cambria Math" panose="02040503050406030204" pitchFamily="18" charset="0"/>
                          </a:rPr>
                          <m:t>)</m:t>
                        </m:r>
                        <m:r>
                          <m:rPr>
                            <m:nor/>
                          </m:rPr>
                          <a:rPr lang="en-US" dirty="0"/>
                          <m:t> </m:t>
                        </m:r>
                      </m:e>
                    </m:nary>
                  </m:oMath>
                </a14:m>
                <a:endParaRPr lang="en-US" dirty="0"/>
              </a:p>
              <a:p>
                <a:pPr algn="ctr"/>
                <a:endParaRPr lang="en-US" dirty="0"/>
              </a:p>
              <a:p>
                <a:r>
                  <a:rPr lang="en-US" dirty="0"/>
                  <a:t>         Alternatively, Classification: </a:t>
                </a:r>
                <a14:m>
                  <m:oMath xmlns:m="http://schemas.openxmlformats.org/officeDocument/2006/math">
                    <m:r>
                      <a:rPr lang="en-US" b="0" i="1" smtClean="0">
                        <a:latin typeface="Cambria Math" panose="02040503050406030204" pitchFamily="18" charset="0"/>
                      </a:rPr>
                      <m:t>𝑖𝑓</m:t>
                    </m:r>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=1</m:t>
                    </m:r>
                    <m:r>
                      <a:rPr lang="en-IN" b="0" i="1" smtClean="0">
                        <a:latin typeface="Cambria Math" panose="02040503050406030204" pitchFamily="18" charset="0"/>
                      </a:rPr>
                      <m:t> </m:t>
                    </m:r>
                    <m:r>
                      <a:rPr lang="en-IN" b="0" i="1" smtClean="0">
                        <a:latin typeface="Cambria Math" panose="02040503050406030204" pitchFamily="18" charset="0"/>
                      </a:rPr>
                      <m:t>𝑖𝑓</m:t>
                    </m:r>
                    <m:sSub>
                      <m:sSubPr>
                        <m:ctrlPr>
                          <a:rPr lang="en-IN" i="1">
                            <a:latin typeface="Cambria Math" panose="02040503050406030204" pitchFamily="18" charset="0"/>
                          </a:rPr>
                        </m:ctrlPr>
                      </m:sSubPr>
                      <m:e>
                        <m:r>
                          <a:rPr lang="en-IN" b="0" i="1" smtClean="0">
                            <a:latin typeface="Cambria Math" panose="02040503050406030204" pitchFamily="18" charset="0"/>
                          </a:rPr>
                          <m:t> </m:t>
                        </m:r>
                        <m:r>
                          <a:rPr lang="en-US" i="1">
                            <a:latin typeface="Cambria Math" panose="02040503050406030204" pitchFamily="18" charset="0"/>
                          </a:rPr>
                          <m:t>𝑓</m:t>
                        </m:r>
                      </m:e>
                      <m:sub>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𝑏</m:t>
                        </m:r>
                      </m:sub>
                    </m:sSub>
                    <m:sSup>
                      <m:sSupPr>
                        <m:ctrlPr>
                          <a:rPr lang="en-US" i="1">
                            <a:latin typeface="Cambria Math" panose="02040503050406030204" pitchFamily="18" charset="0"/>
                          </a:rPr>
                        </m:ctrlPr>
                      </m:sSupPr>
                      <m:e>
                        <m:r>
                          <a:rPr lang="en-IN" i="1">
                            <a:latin typeface="Cambria Math" panose="02040503050406030204" pitchFamily="18" charset="0"/>
                          </a:rPr>
                          <m:t>(</m:t>
                        </m:r>
                        <m:acc>
                          <m:accPr>
                            <m:chr m:val="̅"/>
                            <m:ctrlPr>
                              <a:rPr lang="en-US" i="1">
                                <a:latin typeface="Cambria Math" panose="02040503050406030204" pitchFamily="18" charset="0"/>
                              </a:rPr>
                            </m:ctrlPr>
                          </m:accPr>
                          <m:e>
                            <m:r>
                              <a:rPr lang="en-IN" i="1">
                                <a:latin typeface="Cambria Math" panose="02040503050406030204" pitchFamily="18" charset="0"/>
                              </a:rPr>
                              <m:t>𝑥</m:t>
                            </m:r>
                          </m:e>
                        </m:acc>
                        <m:r>
                          <a:rPr lang="en-IN" i="1">
                            <a:latin typeface="Cambria Math" panose="02040503050406030204" pitchFamily="18" charset="0"/>
                          </a:rPr>
                          <m:t>)</m:t>
                        </m:r>
                      </m:e>
                      <m:sup>
                        <m:r>
                          <a:rPr lang="en-IN" i="1">
                            <a:latin typeface="Cambria Math" panose="02040503050406030204" pitchFamily="18" charset="0"/>
                          </a:rPr>
                          <m:t>(</m:t>
                        </m:r>
                        <m:r>
                          <a:rPr lang="en-IN" i="1">
                            <a:latin typeface="Cambria Math" panose="02040503050406030204" pitchFamily="18" charset="0"/>
                          </a:rPr>
                          <m:t>𝑖</m:t>
                        </m:r>
                        <m:r>
                          <a:rPr lang="en-IN" i="1">
                            <a:latin typeface="Cambria Math" panose="02040503050406030204" pitchFamily="18" charset="0"/>
                          </a:rPr>
                          <m:t>)</m:t>
                        </m:r>
                      </m:sup>
                    </m:sSup>
                    <m:r>
                      <a:rPr lang="en-IN" b="0" i="1" smtClean="0">
                        <a:latin typeface="Cambria Math" panose="02040503050406030204" pitchFamily="18" charset="0"/>
                      </a:rPr>
                      <m:t>≥0.5 </m:t>
                    </m:r>
                    <m:r>
                      <a:rPr lang="en-IN" b="0" i="1" smtClean="0">
                        <a:latin typeface="Cambria Math" panose="02040503050406030204" pitchFamily="18" charset="0"/>
                      </a:rPr>
                      <m:t>𝑜𝑟</m:t>
                    </m:r>
                    <m:r>
                      <a:rPr lang="en-IN" b="0" i="1" smtClean="0">
                        <a:latin typeface="Cambria Math" panose="02040503050406030204" pitchFamily="18" charset="0"/>
                      </a:rPr>
                      <m:t> 0 </m:t>
                    </m:r>
                    <m:r>
                      <a:rPr lang="en-IN" b="0" i="1" smtClean="0">
                        <a:latin typeface="Cambria Math" panose="02040503050406030204" pitchFamily="18" charset="0"/>
                      </a:rPr>
                      <m:t>𝑜𝑡h𝑒𝑟𝑤𝑖𝑠𝑒</m:t>
                    </m:r>
                  </m:oMath>
                </a14:m>
                <a:r>
                  <a:rPr lang="en-US" dirty="0"/>
                  <a:t> (count </a:t>
                </a:r>
                <a14:m>
                  <m:oMath xmlns:m="http://schemas.openxmlformats.org/officeDocument/2006/math">
                    <m:acc>
                      <m:accPr>
                        <m:chr m:val="̂"/>
                        <m:ctrlPr>
                          <a:rPr lang="en-US"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𝑦</m:t>
                    </m:r>
                    <m:r>
                      <a:rPr lang="en-IN" b="0" i="1" smtClean="0">
                        <a:latin typeface="Cambria Math" panose="02040503050406030204" pitchFamily="18" charset="0"/>
                      </a:rPr>
                      <m:t> </m:t>
                    </m:r>
                  </m:oMath>
                </a14:m>
                <a:r>
                  <a:rPr lang="en-US" dirty="0"/>
                  <a:t>)</a:t>
                </a:r>
              </a:p>
            </p:txBody>
          </p:sp>
        </mc:Choice>
        <mc:Fallback xmlns="">
          <p:sp>
            <p:nvSpPr>
              <p:cNvPr id="4" name="TextBox 3">
                <a:extLst>
                  <a:ext uri="{FF2B5EF4-FFF2-40B4-BE49-F238E27FC236}">
                    <a16:creationId xmlns:a16="http://schemas.microsoft.com/office/drawing/2014/main" id="{D71FAC0B-C3C7-8026-B689-13F20BE82D16}"/>
                  </a:ext>
                </a:extLst>
              </p:cNvPr>
              <p:cNvSpPr txBox="1">
                <a:spLocks noRot="1" noChangeAspect="1" noMove="1" noResize="1" noEditPoints="1" noAdjustHandles="1" noChangeArrowheads="1" noChangeShapeType="1" noTextEdit="1"/>
              </p:cNvSpPr>
              <p:nvPr/>
            </p:nvSpPr>
            <p:spPr>
              <a:xfrm>
                <a:off x="-237346" y="1002085"/>
                <a:ext cx="11942618" cy="1097993"/>
              </a:xfrm>
              <a:prstGeom prst="rect">
                <a:avLst/>
              </a:prstGeom>
              <a:blipFill>
                <a:blip r:embed="rId3"/>
                <a:stretch>
                  <a:fillRect t="-33702" b="-6630"/>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EBD835CB-1200-2A9C-14C0-8400F5C850C0}"/>
              </a:ext>
            </a:extLst>
          </p:cNvPr>
          <p:cNvSpPr txBox="1"/>
          <p:nvPr/>
        </p:nvSpPr>
        <p:spPr>
          <a:xfrm>
            <a:off x="89648" y="2172600"/>
            <a:ext cx="11942618" cy="2585323"/>
          </a:xfrm>
          <a:prstGeom prst="rect">
            <a:avLst/>
          </a:prstGeom>
          <a:noFill/>
        </p:spPr>
        <p:txBody>
          <a:bodyPr wrap="square" rtlCol="0">
            <a:spAutoFit/>
          </a:bodyPr>
          <a:lstStyle/>
          <a:p>
            <a:r>
              <a:rPr lang="en-IN" dirty="0"/>
              <a:t>The training error is usually not a good indicator of how well the model will generalize to a dataset. Conversely,  the test error is a better indicator of how well the model will generalize on new data.</a:t>
            </a:r>
          </a:p>
          <a:p>
            <a:endParaRPr lang="en-IN" dirty="0"/>
          </a:p>
          <a:p>
            <a:r>
              <a:rPr lang="en-IN" b="1" dirty="0"/>
              <a:t>Model Selection and Dev Set</a:t>
            </a:r>
          </a:p>
          <a:p>
            <a:endParaRPr lang="en-IN" b="1" dirty="0"/>
          </a:p>
          <a:p>
            <a:r>
              <a:rPr lang="en-IN" dirty="0"/>
              <a:t>On fitting multiple models to a dataset, the model having the lowest test error is usually the model that can be generalized. However, this is not the best approach! – Reason: The test error for the best model is an optimistic estimate of the generalized error because the extra parameter </a:t>
            </a:r>
            <a:r>
              <a:rPr lang="en-IN" b="1" dirty="0"/>
              <a:t>d </a:t>
            </a:r>
            <a:r>
              <a:rPr lang="en-IN" dirty="0"/>
              <a:t>was chosen using the test set, meaning that parameter depends on the test set. Thus, this error is likely to be lower than the actual generalization error.</a:t>
            </a:r>
            <a:endParaRPr lang="en-IN" b="1" dirty="0"/>
          </a:p>
        </p:txBody>
      </p:sp>
      <p:pic>
        <p:nvPicPr>
          <p:cNvPr id="7" name="Picture 6">
            <a:extLst>
              <a:ext uri="{FF2B5EF4-FFF2-40B4-BE49-F238E27FC236}">
                <a16:creationId xmlns:a16="http://schemas.microsoft.com/office/drawing/2014/main" id="{3AE7DD6B-8C29-D269-9646-E7ACA932F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2691" y="4757923"/>
            <a:ext cx="6806617" cy="1954661"/>
          </a:xfrm>
          <a:prstGeom prst="rect">
            <a:avLst/>
          </a:prstGeom>
          <a:ln>
            <a:solidFill>
              <a:schemeClr val="tx1"/>
            </a:solidFill>
          </a:ln>
        </p:spPr>
      </p:pic>
    </p:spTree>
    <p:extLst>
      <p:ext uri="{BB962C8B-B14F-4D97-AF65-F5344CB8AC3E}">
        <p14:creationId xmlns:p14="http://schemas.microsoft.com/office/powerpoint/2010/main" val="993066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C5160E-D266-2E20-5B77-24567491668E}"/>
              </a:ext>
            </a:extLst>
          </p:cNvPr>
          <p:cNvSpPr txBox="1"/>
          <p:nvPr/>
        </p:nvSpPr>
        <p:spPr>
          <a:xfrm>
            <a:off x="206188" y="215153"/>
            <a:ext cx="11833412" cy="5078313"/>
          </a:xfrm>
          <a:prstGeom prst="rect">
            <a:avLst/>
          </a:prstGeom>
          <a:noFill/>
        </p:spPr>
        <p:txBody>
          <a:bodyPr wrap="square" rtlCol="0">
            <a:spAutoFit/>
          </a:bodyPr>
          <a:lstStyle/>
          <a:p>
            <a:r>
              <a:rPr lang="en-IN" dirty="0"/>
              <a:t>We thus modify the procedure for model selection as follows: we split the data into 3 different subsets: </a:t>
            </a:r>
          </a:p>
          <a:p>
            <a:r>
              <a:rPr lang="en-IN" dirty="0"/>
              <a:t>Train, Validation, Test following the split rule 60%, 20%, 20%</a:t>
            </a:r>
          </a:p>
          <a:p>
            <a:endParaRPr lang="en-IN" dirty="0"/>
          </a:p>
          <a:p>
            <a:r>
              <a:rPr lang="en-IN" dirty="0"/>
              <a:t>The validation set is also know as the cross validation set or the development set or the dev set. This is now used for checking the validity and accuracy of different models.</a:t>
            </a:r>
          </a:p>
          <a:p>
            <a:endParaRPr lang="en-IN" dirty="0"/>
          </a:p>
          <a:p>
            <a:r>
              <a:rPr lang="en-IN" dirty="0"/>
              <a:t>Thus, we also calculate 3 sets of error metrics to measure the model performance instead of two – training error, cv error and test error. Once we fit the model on the training set, we use the cv set to decide the model with the lowest cv error. Finally, we report the model accuracy on the test set. The test error is then a true generalization of the error.</a:t>
            </a:r>
          </a:p>
          <a:p>
            <a:endParaRPr lang="en-IN" dirty="0"/>
          </a:p>
          <a:p>
            <a:r>
              <a:rPr lang="en-IN" dirty="0"/>
              <a:t>The same approach is followed when choosing layers of NN architecture: </a:t>
            </a:r>
          </a:p>
          <a:p>
            <a:pPr marL="285750" indent="-285750">
              <a:buFontTx/>
              <a:buChar char="-"/>
            </a:pPr>
            <a:r>
              <a:rPr lang="en-IN" dirty="0"/>
              <a:t>When fitting a model, we might consider different architectures (small to large)</a:t>
            </a:r>
          </a:p>
          <a:p>
            <a:pPr marL="285750" indent="-285750">
              <a:buFontTx/>
              <a:buChar char="-"/>
            </a:pPr>
            <a:r>
              <a:rPr lang="en-IN" dirty="0"/>
              <a:t>To help decide the layers and the number of units per layer, you first train the model on the training set and then evaluate the model on the dev set.</a:t>
            </a:r>
          </a:p>
          <a:p>
            <a:pPr marL="285750" indent="-285750">
              <a:buFontTx/>
              <a:buChar char="-"/>
            </a:pPr>
            <a:r>
              <a:rPr lang="en-IN" dirty="0"/>
              <a:t>After picking the model with the lowest cv error, you choose the test set to report how well the model will generalize</a:t>
            </a:r>
          </a:p>
          <a:p>
            <a:pPr marL="285750" indent="-285750">
              <a:buFontTx/>
              <a:buChar char="-"/>
            </a:pPr>
            <a:endParaRPr lang="en-IN" dirty="0"/>
          </a:p>
          <a:p>
            <a:r>
              <a:rPr lang="en-IN" dirty="0"/>
              <a:t>Thus, all decisions related to the model architecture are made using the training and the dev set alone. This ensure that the test set is a fair and not overly optimistic estimate of how well the model will generalize on new data. </a:t>
            </a:r>
          </a:p>
        </p:txBody>
      </p:sp>
      <p:graphicFrame>
        <p:nvGraphicFramePr>
          <p:cNvPr id="3" name="Object 2">
            <a:extLst>
              <a:ext uri="{FF2B5EF4-FFF2-40B4-BE49-F238E27FC236}">
                <a16:creationId xmlns:a16="http://schemas.microsoft.com/office/drawing/2014/main" id="{EB29471F-9B8F-C3D0-1DF3-239B12AFF703}"/>
              </a:ext>
            </a:extLst>
          </p:cNvPr>
          <p:cNvGraphicFramePr>
            <a:graphicFrameLocks noChangeAspect="1"/>
          </p:cNvGraphicFramePr>
          <p:nvPr>
            <p:extLst>
              <p:ext uri="{D42A27DB-BD31-4B8C-83A1-F6EECF244321}">
                <p14:modId xmlns:p14="http://schemas.microsoft.com/office/powerpoint/2010/main" val="255319825"/>
              </p:ext>
            </p:extLst>
          </p:nvPr>
        </p:nvGraphicFramePr>
        <p:xfrm>
          <a:off x="3321775" y="5533185"/>
          <a:ext cx="5112614" cy="1109662"/>
        </p:xfrm>
        <a:graphic>
          <a:graphicData uri="http://schemas.openxmlformats.org/presentationml/2006/ole">
            <mc:AlternateContent xmlns:mc="http://schemas.openxmlformats.org/markup-compatibility/2006">
              <mc:Choice xmlns:v="urn:schemas-microsoft-com:vml" Requires="v">
                <p:oleObj name="Packager Shell Object" showAsIcon="1" r:id="rId2" imgW="2385153" imgH="518215" progId="Package">
                  <p:embed/>
                </p:oleObj>
              </mc:Choice>
              <mc:Fallback>
                <p:oleObj name="Packager Shell Object" showAsIcon="1" r:id="rId2" imgW="2385153" imgH="518215" progId="Package">
                  <p:embed/>
                  <p:pic>
                    <p:nvPicPr>
                      <p:cNvPr id="0" name=""/>
                      <p:cNvPicPr/>
                      <p:nvPr/>
                    </p:nvPicPr>
                    <p:blipFill>
                      <a:blip r:embed="rId3"/>
                      <a:stretch>
                        <a:fillRect/>
                      </a:stretch>
                    </p:blipFill>
                    <p:spPr>
                      <a:xfrm>
                        <a:off x="3321775" y="5533185"/>
                        <a:ext cx="5112614" cy="110966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297628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60834-D00C-6F47-5AA4-AF8B4A05FF6A}"/>
              </a:ext>
            </a:extLst>
          </p:cNvPr>
          <p:cNvSpPr txBox="1"/>
          <p:nvPr/>
        </p:nvSpPr>
        <p:spPr>
          <a:xfrm>
            <a:off x="123824" y="129659"/>
            <a:ext cx="11877675" cy="2308324"/>
          </a:xfrm>
          <a:prstGeom prst="rect">
            <a:avLst/>
          </a:prstGeom>
          <a:noFill/>
        </p:spPr>
        <p:txBody>
          <a:bodyPr wrap="square">
            <a:spAutoFit/>
          </a:bodyPr>
          <a:lstStyle/>
          <a:p>
            <a:pPr algn="just"/>
            <a:r>
              <a:rPr lang="en-US" b="1" dirty="0"/>
              <a:t>Bias &amp; Variance</a:t>
            </a:r>
          </a:p>
          <a:p>
            <a:pPr algn="just"/>
            <a:endParaRPr lang="en-US" b="1" dirty="0"/>
          </a:p>
          <a:p>
            <a:pPr algn="just"/>
            <a:r>
              <a:rPr lang="en-US" dirty="0"/>
              <a:t>A key step in building ML models is deciding what to do next after creating the first version of the model. Looking and the bias and variance gives good guidance on what to try next. </a:t>
            </a:r>
          </a:p>
          <a:p>
            <a:pPr marL="285750" indent="-285750" algn="just">
              <a:buFontTx/>
              <a:buChar char="-"/>
            </a:pPr>
            <a:r>
              <a:rPr lang="en-US" dirty="0"/>
              <a:t>High Bias means we have underfit the dataset</a:t>
            </a:r>
          </a:p>
          <a:p>
            <a:pPr marL="285750" indent="-285750" algn="just">
              <a:buFontTx/>
              <a:buChar char="-"/>
            </a:pPr>
            <a:r>
              <a:rPr lang="en-US" dirty="0"/>
              <a:t>High Variance means we have overfit the dataset</a:t>
            </a:r>
          </a:p>
          <a:p>
            <a:pPr marL="285750" indent="-285750" algn="just">
              <a:buFontTx/>
              <a:buChar char="-"/>
            </a:pPr>
            <a:endParaRPr lang="en-US" dirty="0"/>
          </a:p>
          <a:p>
            <a:pPr algn="just"/>
            <a:r>
              <a:rPr lang="en-US" dirty="0"/>
              <a:t>To check for high bias or variance, we check the performance of the model on training and dev set</a:t>
            </a:r>
          </a:p>
        </p:txBody>
      </p:sp>
      <p:graphicFrame>
        <p:nvGraphicFramePr>
          <p:cNvPr id="3" name="Table 2">
            <a:extLst>
              <a:ext uri="{FF2B5EF4-FFF2-40B4-BE49-F238E27FC236}">
                <a16:creationId xmlns:a16="http://schemas.microsoft.com/office/drawing/2014/main" id="{664FFE51-5187-6932-F13F-DC1406027924}"/>
              </a:ext>
            </a:extLst>
          </p:cNvPr>
          <p:cNvGraphicFramePr>
            <a:graphicFrameLocks noGrp="1"/>
          </p:cNvGraphicFramePr>
          <p:nvPr>
            <p:extLst>
              <p:ext uri="{D42A27DB-BD31-4B8C-83A1-F6EECF244321}">
                <p14:modId xmlns:p14="http://schemas.microsoft.com/office/powerpoint/2010/main" val="1630538903"/>
              </p:ext>
            </p:extLst>
          </p:nvPr>
        </p:nvGraphicFramePr>
        <p:xfrm>
          <a:off x="1909013" y="2671482"/>
          <a:ext cx="8127999" cy="211836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494633872"/>
                    </a:ext>
                  </a:extLst>
                </a:gridCol>
                <a:gridCol w="2709333">
                  <a:extLst>
                    <a:ext uri="{9D8B030D-6E8A-4147-A177-3AD203B41FA5}">
                      <a16:colId xmlns:a16="http://schemas.microsoft.com/office/drawing/2014/main" val="1649487868"/>
                    </a:ext>
                  </a:extLst>
                </a:gridCol>
                <a:gridCol w="2709333">
                  <a:extLst>
                    <a:ext uri="{9D8B030D-6E8A-4147-A177-3AD203B41FA5}">
                      <a16:colId xmlns:a16="http://schemas.microsoft.com/office/drawing/2014/main" val="260876269"/>
                    </a:ext>
                  </a:extLst>
                </a:gridCol>
              </a:tblGrid>
              <a:tr h="211965">
                <a:tc>
                  <a:txBody>
                    <a:bodyPr/>
                    <a:lstStyle/>
                    <a:p>
                      <a:pPr algn="ctr"/>
                      <a:r>
                        <a:rPr lang="en-IN" dirty="0"/>
                        <a:t>J-Train</a:t>
                      </a:r>
                    </a:p>
                  </a:txBody>
                  <a:tcPr/>
                </a:tc>
                <a:tc>
                  <a:txBody>
                    <a:bodyPr/>
                    <a:lstStyle/>
                    <a:p>
                      <a:pPr algn="ctr"/>
                      <a:r>
                        <a:rPr lang="en-IN" dirty="0"/>
                        <a:t>J-CV</a:t>
                      </a:r>
                    </a:p>
                  </a:txBody>
                  <a:tcPr/>
                </a:tc>
                <a:tc>
                  <a:txBody>
                    <a:bodyPr/>
                    <a:lstStyle/>
                    <a:p>
                      <a:pPr algn="ctr"/>
                      <a:r>
                        <a:rPr lang="en-IN" dirty="0"/>
                        <a:t>Diagnostic</a:t>
                      </a:r>
                    </a:p>
                  </a:txBody>
                  <a:tcPr/>
                </a:tc>
                <a:extLst>
                  <a:ext uri="{0D108BD9-81ED-4DB2-BD59-A6C34878D82A}">
                    <a16:rowId xmlns:a16="http://schemas.microsoft.com/office/drawing/2014/main" val="139694556"/>
                  </a:ext>
                </a:extLst>
              </a:tr>
              <a:tr h="370840">
                <a:tc>
                  <a:txBody>
                    <a:bodyPr/>
                    <a:lstStyle/>
                    <a:p>
                      <a:pPr algn="ctr"/>
                      <a:r>
                        <a:rPr lang="en-IN" dirty="0"/>
                        <a:t>High</a:t>
                      </a:r>
                    </a:p>
                  </a:txBody>
                  <a:tcPr/>
                </a:tc>
                <a:tc>
                  <a:txBody>
                    <a:bodyPr/>
                    <a:lstStyle/>
                    <a:p>
                      <a:pPr algn="ctr"/>
                      <a:r>
                        <a:rPr lang="en-IN" dirty="0"/>
                        <a:t>High</a:t>
                      </a:r>
                    </a:p>
                  </a:txBody>
                  <a:tcPr/>
                </a:tc>
                <a:tc>
                  <a:txBody>
                    <a:bodyPr/>
                    <a:lstStyle/>
                    <a:p>
                      <a:pPr algn="ctr"/>
                      <a:r>
                        <a:rPr lang="en-IN" dirty="0"/>
                        <a:t>Underfit – High Bias &amp; High Variance</a:t>
                      </a:r>
                    </a:p>
                  </a:txBody>
                  <a:tcPr/>
                </a:tc>
                <a:extLst>
                  <a:ext uri="{0D108BD9-81ED-4DB2-BD59-A6C34878D82A}">
                    <a16:rowId xmlns:a16="http://schemas.microsoft.com/office/drawing/2014/main" val="3726369979"/>
                  </a:ext>
                </a:extLst>
              </a:tr>
              <a:tr h="370840">
                <a:tc>
                  <a:txBody>
                    <a:bodyPr/>
                    <a:lstStyle/>
                    <a:p>
                      <a:pPr algn="ctr"/>
                      <a:r>
                        <a:rPr lang="en-IN" dirty="0"/>
                        <a:t>High</a:t>
                      </a:r>
                    </a:p>
                  </a:txBody>
                  <a:tcPr/>
                </a:tc>
                <a:tc>
                  <a:txBody>
                    <a:bodyPr/>
                    <a:lstStyle/>
                    <a:p>
                      <a:pPr algn="ctr"/>
                      <a:r>
                        <a:rPr lang="en-IN" dirty="0"/>
                        <a:t>Low</a:t>
                      </a:r>
                    </a:p>
                  </a:txBody>
                  <a:tcPr/>
                </a:tc>
                <a:tc>
                  <a:txBody>
                    <a:bodyPr/>
                    <a:lstStyle/>
                    <a:p>
                      <a:pPr algn="ctr"/>
                      <a:r>
                        <a:rPr lang="en-IN" dirty="0"/>
                        <a:t>High Bias</a:t>
                      </a:r>
                    </a:p>
                  </a:txBody>
                  <a:tcPr/>
                </a:tc>
                <a:extLst>
                  <a:ext uri="{0D108BD9-81ED-4DB2-BD59-A6C34878D82A}">
                    <a16:rowId xmlns:a16="http://schemas.microsoft.com/office/drawing/2014/main" val="3167619799"/>
                  </a:ext>
                </a:extLst>
              </a:tr>
              <a:tr h="370840">
                <a:tc>
                  <a:txBody>
                    <a:bodyPr/>
                    <a:lstStyle/>
                    <a:p>
                      <a:pPr algn="ctr"/>
                      <a:r>
                        <a:rPr lang="en-IN" dirty="0"/>
                        <a:t>Low</a:t>
                      </a:r>
                    </a:p>
                  </a:txBody>
                  <a:tcPr/>
                </a:tc>
                <a:tc>
                  <a:txBody>
                    <a:bodyPr/>
                    <a:lstStyle/>
                    <a:p>
                      <a:pPr algn="ctr"/>
                      <a:r>
                        <a:rPr lang="en-IN" dirty="0"/>
                        <a:t>High</a:t>
                      </a:r>
                    </a:p>
                  </a:txBody>
                  <a:tcPr/>
                </a:tc>
                <a:tc>
                  <a:txBody>
                    <a:bodyPr/>
                    <a:lstStyle/>
                    <a:p>
                      <a:pPr algn="ctr"/>
                      <a:r>
                        <a:rPr lang="en-IN" dirty="0"/>
                        <a:t>Overfit –High Variance</a:t>
                      </a:r>
                    </a:p>
                  </a:txBody>
                  <a:tcPr/>
                </a:tc>
                <a:extLst>
                  <a:ext uri="{0D108BD9-81ED-4DB2-BD59-A6C34878D82A}">
                    <a16:rowId xmlns:a16="http://schemas.microsoft.com/office/drawing/2014/main" val="838537746"/>
                  </a:ext>
                </a:extLst>
              </a:tr>
              <a:tr h="370840">
                <a:tc>
                  <a:txBody>
                    <a:bodyPr/>
                    <a:lstStyle/>
                    <a:p>
                      <a:pPr algn="ctr"/>
                      <a:r>
                        <a:rPr lang="en-IN" dirty="0"/>
                        <a:t>Low</a:t>
                      </a:r>
                    </a:p>
                  </a:txBody>
                  <a:tcPr/>
                </a:tc>
                <a:tc>
                  <a:txBody>
                    <a:bodyPr/>
                    <a:lstStyle/>
                    <a:p>
                      <a:pPr algn="ctr"/>
                      <a:r>
                        <a:rPr lang="en-IN" dirty="0"/>
                        <a:t>Low</a:t>
                      </a:r>
                    </a:p>
                  </a:txBody>
                  <a:tcPr/>
                </a:tc>
                <a:tc>
                  <a:txBody>
                    <a:bodyPr/>
                    <a:lstStyle/>
                    <a:p>
                      <a:pPr algn="ctr"/>
                      <a:r>
                        <a:rPr lang="en-IN" dirty="0"/>
                        <a:t>Good model</a:t>
                      </a:r>
                    </a:p>
                  </a:txBody>
                  <a:tcPr/>
                </a:tc>
                <a:extLst>
                  <a:ext uri="{0D108BD9-81ED-4DB2-BD59-A6C34878D82A}">
                    <a16:rowId xmlns:a16="http://schemas.microsoft.com/office/drawing/2014/main" val="2309350384"/>
                  </a:ext>
                </a:extLst>
              </a:tr>
            </a:tbl>
          </a:graphicData>
        </a:graphic>
      </p:graphicFrame>
      <p:sp>
        <p:nvSpPr>
          <p:cNvPr id="4" name="TextBox 3">
            <a:extLst>
              <a:ext uri="{FF2B5EF4-FFF2-40B4-BE49-F238E27FC236}">
                <a16:creationId xmlns:a16="http://schemas.microsoft.com/office/drawing/2014/main" id="{916E74F8-528F-F8E7-8266-86456337479F}"/>
              </a:ext>
            </a:extLst>
          </p:cNvPr>
          <p:cNvSpPr txBox="1"/>
          <p:nvPr/>
        </p:nvSpPr>
        <p:spPr>
          <a:xfrm>
            <a:off x="123824" y="5145742"/>
            <a:ext cx="11877676" cy="1477328"/>
          </a:xfrm>
          <a:prstGeom prst="rect">
            <a:avLst/>
          </a:prstGeom>
          <a:noFill/>
        </p:spPr>
        <p:txBody>
          <a:bodyPr wrap="square" rtlCol="0">
            <a:spAutoFit/>
          </a:bodyPr>
          <a:lstStyle/>
          <a:p>
            <a:r>
              <a:rPr lang="en-IN" dirty="0"/>
              <a:t>In general, fitting a higher and higher degree of polynomial on the training data will make the training error go down (assuming no regularization). However, based  on the degree of polynomial, the cv cost would first come down and then go back up due to overfitting. </a:t>
            </a:r>
          </a:p>
          <a:p>
            <a:endParaRPr lang="en-IN" dirty="0"/>
          </a:p>
          <a:p>
            <a:r>
              <a:rPr lang="en-IN" dirty="0"/>
              <a:t>For high bias and high variance problems, we overfit a part of the trainset and underfit a part of the train set.</a:t>
            </a:r>
          </a:p>
        </p:txBody>
      </p:sp>
    </p:spTree>
    <p:extLst>
      <p:ext uri="{BB962C8B-B14F-4D97-AF65-F5344CB8AC3E}">
        <p14:creationId xmlns:p14="http://schemas.microsoft.com/office/powerpoint/2010/main" val="930206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25EDE-7068-F912-DE95-03E9EC20C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974" y="205552"/>
            <a:ext cx="7660052" cy="3734358"/>
          </a:xfrm>
          <a:prstGeom prst="rect">
            <a:avLst/>
          </a:prstGeom>
          <a:ln>
            <a:solidFill>
              <a:schemeClr val="tx1"/>
            </a:solidFill>
          </a:ln>
        </p:spPr>
      </p:pic>
      <p:sp>
        <p:nvSpPr>
          <p:cNvPr id="4" name="TextBox 3">
            <a:extLst>
              <a:ext uri="{FF2B5EF4-FFF2-40B4-BE49-F238E27FC236}">
                <a16:creationId xmlns:a16="http://schemas.microsoft.com/office/drawing/2014/main" id="{1A169D7D-9F4B-14F1-7A4F-6D82AE8805E3}"/>
              </a:ext>
            </a:extLst>
          </p:cNvPr>
          <p:cNvSpPr txBox="1"/>
          <p:nvPr/>
        </p:nvSpPr>
        <p:spPr>
          <a:xfrm>
            <a:off x="143435" y="4482353"/>
            <a:ext cx="11869271" cy="2031325"/>
          </a:xfrm>
          <a:prstGeom prst="rect">
            <a:avLst/>
          </a:prstGeom>
          <a:noFill/>
        </p:spPr>
        <p:txBody>
          <a:bodyPr wrap="square" rtlCol="0">
            <a:spAutoFit/>
          </a:bodyPr>
          <a:lstStyle/>
          <a:p>
            <a:r>
              <a:rPr lang="en-IN" dirty="0"/>
              <a:t>How regularization affects bias and variance?</a:t>
            </a:r>
          </a:p>
          <a:p>
            <a:endParaRPr lang="en-IN" dirty="0"/>
          </a:p>
          <a:p>
            <a:r>
              <a:rPr lang="en-IN" dirty="0"/>
              <a:t>The choice of regularization parameter lambda affects bias/variance of the model as follows:</a:t>
            </a:r>
          </a:p>
          <a:p>
            <a:r>
              <a:rPr lang="en-IN" dirty="0"/>
              <a:t>- If lambda is very large, the algorithm is highly motivated to keep the weights very small and hence the weights will not have a great effect on the output.</a:t>
            </a:r>
          </a:p>
          <a:p>
            <a:pPr marL="285750" indent="-285750">
              <a:buFontTx/>
              <a:buChar char="-"/>
            </a:pPr>
            <a:r>
              <a:rPr lang="en-IN" dirty="0"/>
              <a:t>If lambda = 0, there is no regularization applied and hence there are chances of overfitting</a:t>
            </a:r>
          </a:p>
          <a:p>
            <a:pPr marL="285750" indent="-285750">
              <a:buFontTx/>
              <a:buChar char="-"/>
            </a:pPr>
            <a:r>
              <a:rPr lang="en-IN" dirty="0"/>
              <a:t>To choose an optimal value of lambda, we use the cross-validation set. </a:t>
            </a:r>
          </a:p>
        </p:txBody>
      </p:sp>
    </p:spTree>
    <p:extLst>
      <p:ext uri="{BB962C8B-B14F-4D97-AF65-F5344CB8AC3E}">
        <p14:creationId xmlns:p14="http://schemas.microsoft.com/office/powerpoint/2010/main" val="4808349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29750-46E0-2240-F70C-E7BA189AA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66" y="155797"/>
            <a:ext cx="6109663" cy="2981849"/>
          </a:xfrm>
          <a:prstGeom prst="rect">
            <a:avLst/>
          </a:prstGeom>
          <a:ln>
            <a:solidFill>
              <a:schemeClr val="tx1"/>
            </a:solidFill>
          </a:ln>
        </p:spPr>
      </p:pic>
      <p:sp>
        <p:nvSpPr>
          <p:cNvPr id="4" name="TextBox 3">
            <a:extLst>
              <a:ext uri="{FF2B5EF4-FFF2-40B4-BE49-F238E27FC236}">
                <a16:creationId xmlns:a16="http://schemas.microsoft.com/office/drawing/2014/main" id="{28355061-7F0F-EEB7-0B2C-292CBEFB967A}"/>
              </a:ext>
            </a:extLst>
          </p:cNvPr>
          <p:cNvSpPr txBox="1"/>
          <p:nvPr/>
        </p:nvSpPr>
        <p:spPr>
          <a:xfrm>
            <a:off x="161361" y="3258690"/>
            <a:ext cx="11869271" cy="923330"/>
          </a:xfrm>
          <a:prstGeom prst="rect">
            <a:avLst/>
          </a:prstGeom>
          <a:noFill/>
        </p:spPr>
        <p:txBody>
          <a:bodyPr wrap="square" rtlCol="0">
            <a:spAutoFit/>
          </a:bodyPr>
          <a:lstStyle/>
          <a:p>
            <a:r>
              <a:rPr lang="en-IN" dirty="0"/>
              <a:t>To choose lambda, we use the same method of choosing the degree of polynomial alpha – try a range of lambda values. After choosing the degree of polynomial that fits the data best, you can then tune over different values of lambda to find the best value</a:t>
            </a:r>
          </a:p>
        </p:txBody>
      </p:sp>
      <p:pic>
        <p:nvPicPr>
          <p:cNvPr id="6" name="Picture 5">
            <a:extLst>
              <a:ext uri="{FF2B5EF4-FFF2-40B4-BE49-F238E27FC236}">
                <a16:creationId xmlns:a16="http://schemas.microsoft.com/office/drawing/2014/main" id="{D641771C-1B17-BE16-E1AF-1785C95E32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051" y="4078941"/>
            <a:ext cx="5597897" cy="2623262"/>
          </a:xfrm>
          <a:prstGeom prst="rect">
            <a:avLst/>
          </a:prstGeom>
          <a:ln>
            <a:solidFill>
              <a:schemeClr val="tx1"/>
            </a:solidFill>
          </a:ln>
        </p:spPr>
      </p:pic>
    </p:spTree>
    <p:extLst>
      <p:ext uri="{BB962C8B-B14F-4D97-AF65-F5344CB8AC3E}">
        <p14:creationId xmlns:p14="http://schemas.microsoft.com/office/powerpoint/2010/main" val="2156890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4B5D53-1ED3-63CF-6286-B0173DE6B70E}"/>
              </a:ext>
            </a:extLst>
          </p:cNvPr>
          <p:cNvSpPr txBox="1"/>
          <p:nvPr/>
        </p:nvSpPr>
        <p:spPr>
          <a:xfrm>
            <a:off x="71716" y="112078"/>
            <a:ext cx="11869271" cy="646331"/>
          </a:xfrm>
          <a:prstGeom prst="rect">
            <a:avLst/>
          </a:prstGeom>
          <a:noFill/>
        </p:spPr>
        <p:txBody>
          <a:bodyPr wrap="square" rtlCol="0">
            <a:spAutoFit/>
          </a:bodyPr>
          <a:lstStyle/>
          <a:p>
            <a:r>
              <a:rPr lang="en-IN" dirty="0"/>
              <a:t>Choosing lambda=0 results in a high variance problem – </a:t>
            </a:r>
            <a:r>
              <a:rPr lang="en-IN" dirty="0" err="1"/>
              <a:t>Jtrain</a:t>
            </a:r>
            <a:r>
              <a:rPr lang="en-IN" dirty="0"/>
              <a:t> is small and </a:t>
            </a:r>
            <a:r>
              <a:rPr lang="en-IN" dirty="0" err="1"/>
              <a:t>Jcv</a:t>
            </a:r>
            <a:r>
              <a:rPr lang="en-IN" dirty="0"/>
              <a:t> is high.</a:t>
            </a:r>
          </a:p>
          <a:p>
            <a:r>
              <a:rPr lang="en-IN" dirty="0"/>
              <a:t>Choosing a very high lambda will result in a high bias and high variance problem.  </a:t>
            </a:r>
          </a:p>
        </p:txBody>
      </p:sp>
      <p:pic>
        <p:nvPicPr>
          <p:cNvPr id="4" name="Picture 3">
            <a:extLst>
              <a:ext uri="{FF2B5EF4-FFF2-40B4-BE49-F238E27FC236}">
                <a16:creationId xmlns:a16="http://schemas.microsoft.com/office/drawing/2014/main" id="{A40065D4-8D45-466F-747B-DC7C91F12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368" y="898081"/>
            <a:ext cx="5747692" cy="2731382"/>
          </a:xfrm>
          <a:prstGeom prst="rect">
            <a:avLst/>
          </a:prstGeom>
          <a:ln>
            <a:solidFill>
              <a:schemeClr val="tx1"/>
            </a:solidFill>
          </a:ln>
        </p:spPr>
      </p:pic>
      <p:sp>
        <p:nvSpPr>
          <p:cNvPr id="5" name="TextBox 4">
            <a:extLst>
              <a:ext uri="{FF2B5EF4-FFF2-40B4-BE49-F238E27FC236}">
                <a16:creationId xmlns:a16="http://schemas.microsoft.com/office/drawing/2014/main" id="{83954EC8-CFAF-2D6C-AD37-CC3BC01B72F4}"/>
              </a:ext>
            </a:extLst>
          </p:cNvPr>
          <p:cNvSpPr txBox="1"/>
          <p:nvPr/>
        </p:nvSpPr>
        <p:spPr>
          <a:xfrm>
            <a:off x="71716" y="3883600"/>
            <a:ext cx="11869271" cy="2862322"/>
          </a:xfrm>
          <a:prstGeom prst="rect">
            <a:avLst/>
          </a:prstGeom>
          <a:noFill/>
        </p:spPr>
        <p:txBody>
          <a:bodyPr wrap="square" rtlCol="0">
            <a:spAutoFit/>
          </a:bodyPr>
          <a:lstStyle/>
          <a:p>
            <a:r>
              <a:rPr lang="en-IN" dirty="0"/>
              <a:t>How to know if </a:t>
            </a:r>
            <a:r>
              <a:rPr lang="en-IN" dirty="0" err="1"/>
              <a:t>Jtrain</a:t>
            </a:r>
            <a:r>
              <a:rPr lang="en-IN" dirty="0"/>
              <a:t>/</a:t>
            </a:r>
            <a:r>
              <a:rPr lang="en-IN" dirty="0" err="1"/>
              <a:t>Jcv</a:t>
            </a:r>
            <a:r>
              <a:rPr lang="en-IN" dirty="0"/>
              <a:t> is high or low?</a:t>
            </a:r>
          </a:p>
          <a:p>
            <a:r>
              <a:rPr lang="en-IN" dirty="0"/>
              <a:t>It is often useful to measure the baseline performance and check if the training error has a higher gap when compared to the baseline error. Baseline performance can be measure by the following:</a:t>
            </a:r>
          </a:p>
          <a:p>
            <a:pPr marL="285750" indent="-285750">
              <a:buFontTx/>
              <a:buChar char="-"/>
            </a:pPr>
            <a:r>
              <a:rPr lang="en-IN" dirty="0"/>
              <a:t>Human level performance</a:t>
            </a:r>
          </a:p>
          <a:p>
            <a:pPr marL="285750" indent="-285750">
              <a:buFontTx/>
              <a:buChar char="-"/>
            </a:pPr>
            <a:r>
              <a:rPr lang="en-IN" dirty="0"/>
              <a:t>Competing algo performance</a:t>
            </a:r>
          </a:p>
          <a:p>
            <a:pPr marL="285750" indent="-285750">
              <a:buFontTx/>
              <a:buChar char="-"/>
            </a:pPr>
            <a:r>
              <a:rPr lang="en-IN" dirty="0"/>
              <a:t>Guess based experience/null model error</a:t>
            </a:r>
          </a:p>
          <a:p>
            <a:endParaRPr lang="en-IN" dirty="0"/>
          </a:p>
          <a:p>
            <a:r>
              <a:rPr lang="en-IN" dirty="0"/>
              <a:t>Once the baseline error performance is know, the 2 key quantities to measure are:</a:t>
            </a:r>
          </a:p>
          <a:p>
            <a:pPr marL="285750" indent="-285750">
              <a:buFontTx/>
              <a:buChar char="-"/>
            </a:pPr>
            <a:r>
              <a:rPr lang="en-IN" dirty="0"/>
              <a:t>Difference between baseline performance and training error (if large – then high bias problem)</a:t>
            </a:r>
          </a:p>
          <a:p>
            <a:pPr marL="285750" indent="-285750">
              <a:buFontTx/>
              <a:buChar char="-"/>
            </a:pPr>
            <a:r>
              <a:rPr lang="en-IN" dirty="0"/>
              <a:t>Difference between training error and test error (if large – high variance problem)</a:t>
            </a:r>
          </a:p>
        </p:txBody>
      </p:sp>
    </p:spTree>
    <p:extLst>
      <p:ext uri="{BB962C8B-B14F-4D97-AF65-F5344CB8AC3E}">
        <p14:creationId xmlns:p14="http://schemas.microsoft.com/office/powerpoint/2010/main" val="879410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8B9AD-830F-921B-8575-E2BF186CC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877" y="261506"/>
            <a:ext cx="8969517" cy="3033023"/>
          </a:xfrm>
          <a:prstGeom prst="rect">
            <a:avLst/>
          </a:prstGeom>
          <a:ln>
            <a:solidFill>
              <a:schemeClr val="tx1"/>
            </a:solidFill>
          </a:ln>
        </p:spPr>
      </p:pic>
      <p:sp>
        <p:nvSpPr>
          <p:cNvPr id="4" name="TextBox 3">
            <a:extLst>
              <a:ext uri="{FF2B5EF4-FFF2-40B4-BE49-F238E27FC236}">
                <a16:creationId xmlns:a16="http://schemas.microsoft.com/office/drawing/2014/main" id="{A1D2E15A-2879-5016-125F-854BBE4D8195}"/>
              </a:ext>
            </a:extLst>
          </p:cNvPr>
          <p:cNvSpPr txBox="1"/>
          <p:nvPr/>
        </p:nvSpPr>
        <p:spPr>
          <a:xfrm>
            <a:off x="71717" y="3563472"/>
            <a:ext cx="11981738" cy="2862322"/>
          </a:xfrm>
          <a:prstGeom prst="rect">
            <a:avLst/>
          </a:prstGeom>
          <a:noFill/>
        </p:spPr>
        <p:txBody>
          <a:bodyPr wrap="square" rtlCol="0">
            <a:spAutoFit/>
          </a:bodyPr>
          <a:lstStyle/>
          <a:p>
            <a:r>
              <a:rPr lang="en-IN" b="1" dirty="0"/>
              <a:t>Learning Curves</a:t>
            </a:r>
          </a:p>
          <a:p>
            <a:endParaRPr lang="en-IN" b="1" dirty="0"/>
          </a:p>
          <a:p>
            <a:r>
              <a:rPr lang="en-IN" dirty="0"/>
              <a:t>Learning curves are a way to understand how learning algo is doing as a function of the amount of experience it has (the # of training examples it has seen).</a:t>
            </a:r>
          </a:p>
          <a:p>
            <a:endParaRPr lang="en-IN" dirty="0"/>
          </a:p>
          <a:p>
            <a:r>
              <a:rPr lang="en-IN" dirty="0"/>
              <a:t>When training set size increases, the training error will actually INCREASE. The cross validation error usually decreases. This is because it is harder to fit an exact model on all the examples more perfectly. Thus, with an even larger training set, it gets harder and harder to fit every training example perfectly. </a:t>
            </a:r>
          </a:p>
          <a:p>
            <a:endParaRPr lang="en-IN" dirty="0"/>
          </a:p>
          <a:p>
            <a:r>
              <a:rPr lang="en-IN" dirty="0"/>
              <a:t>In the next snapshot, note that the cv error is always higher than the training error.</a:t>
            </a:r>
          </a:p>
        </p:txBody>
      </p:sp>
    </p:spTree>
    <p:extLst>
      <p:ext uri="{BB962C8B-B14F-4D97-AF65-F5344CB8AC3E}">
        <p14:creationId xmlns:p14="http://schemas.microsoft.com/office/powerpoint/2010/main" val="150042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20487-4A17-E8F0-E7A6-5A30120FF7E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047026-D3BC-5D72-EA6F-E5D8C1A2666E}"/>
              </a:ext>
            </a:extLst>
          </p:cNvPr>
          <p:cNvPicPr>
            <a:picLocks noChangeAspect="1"/>
          </p:cNvPicPr>
          <p:nvPr/>
        </p:nvPicPr>
        <p:blipFill>
          <a:blip r:embed="rId2"/>
          <a:stretch>
            <a:fillRect/>
          </a:stretch>
        </p:blipFill>
        <p:spPr>
          <a:xfrm>
            <a:off x="299484" y="299689"/>
            <a:ext cx="6682740" cy="3129311"/>
          </a:xfrm>
          <a:prstGeom prst="rect">
            <a:avLst/>
          </a:prstGeom>
          <a:ln>
            <a:solidFill>
              <a:schemeClr val="tx1"/>
            </a:solidFill>
          </a:ln>
        </p:spPr>
      </p:pic>
      <p:pic>
        <p:nvPicPr>
          <p:cNvPr id="5" name="Picture 4">
            <a:extLst>
              <a:ext uri="{FF2B5EF4-FFF2-40B4-BE49-F238E27FC236}">
                <a16:creationId xmlns:a16="http://schemas.microsoft.com/office/drawing/2014/main" id="{5755F99E-3A59-EA15-6380-19CD0180101D}"/>
              </a:ext>
            </a:extLst>
          </p:cNvPr>
          <p:cNvPicPr>
            <a:picLocks noChangeAspect="1"/>
          </p:cNvPicPr>
          <p:nvPr/>
        </p:nvPicPr>
        <p:blipFill>
          <a:blip r:embed="rId3"/>
          <a:stretch>
            <a:fillRect/>
          </a:stretch>
        </p:blipFill>
        <p:spPr>
          <a:xfrm>
            <a:off x="299484" y="3574502"/>
            <a:ext cx="6682740" cy="3061972"/>
          </a:xfrm>
          <a:prstGeom prst="rect">
            <a:avLst/>
          </a:prstGeom>
          <a:ln>
            <a:solidFill>
              <a:schemeClr val="tx1"/>
            </a:solidFill>
          </a:ln>
        </p:spPr>
      </p:pic>
      <p:pic>
        <p:nvPicPr>
          <p:cNvPr id="7" name="Picture 6">
            <a:extLst>
              <a:ext uri="{FF2B5EF4-FFF2-40B4-BE49-F238E27FC236}">
                <a16:creationId xmlns:a16="http://schemas.microsoft.com/office/drawing/2014/main" id="{4DE23B04-2726-65C0-317A-039C919E12ED}"/>
              </a:ext>
            </a:extLst>
          </p:cNvPr>
          <p:cNvPicPr>
            <a:picLocks noChangeAspect="1"/>
          </p:cNvPicPr>
          <p:nvPr/>
        </p:nvPicPr>
        <p:blipFill>
          <a:blip r:embed="rId4"/>
          <a:stretch>
            <a:fillRect/>
          </a:stretch>
        </p:blipFill>
        <p:spPr>
          <a:xfrm>
            <a:off x="7053554" y="294000"/>
            <a:ext cx="5039834" cy="1977056"/>
          </a:xfrm>
          <a:prstGeom prst="rect">
            <a:avLst/>
          </a:prstGeom>
          <a:ln>
            <a:solidFill>
              <a:schemeClr val="tx1"/>
            </a:solidFill>
          </a:ln>
        </p:spPr>
      </p:pic>
      <p:sp>
        <p:nvSpPr>
          <p:cNvPr id="8" name="TextBox 7">
            <a:extLst>
              <a:ext uri="{FF2B5EF4-FFF2-40B4-BE49-F238E27FC236}">
                <a16:creationId xmlns:a16="http://schemas.microsoft.com/office/drawing/2014/main" id="{222CA211-CC4E-951D-DBF5-55AF3A775A35}"/>
              </a:ext>
            </a:extLst>
          </p:cNvPr>
          <p:cNvSpPr txBox="1"/>
          <p:nvPr/>
        </p:nvSpPr>
        <p:spPr>
          <a:xfrm>
            <a:off x="6400800" y="294000"/>
            <a:ext cx="581424" cy="261610"/>
          </a:xfrm>
          <a:prstGeom prst="rect">
            <a:avLst/>
          </a:prstGeom>
          <a:solidFill>
            <a:schemeClr val="tx1"/>
          </a:solidFill>
          <a:ln>
            <a:solidFill>
              <a:schemeClr val="tx1"/>
            </a:solidFill>
          </a:ln>
        </p:spPr>
        <p:txBody>
          <a:bodyPr wrap="square" rtlCol="0">
            <a:spAutoFit/>
          </a:bodyPr>
          <a:lstStyle/>
          <a:p>
            <a:r>
              <a:rPr lang="en-IN" sz="1100" dirty="0">
                <a:solidFill>
                  <a:schemeClr val="bg1"/>
                </a:solidFill>
              </a:rPr>
              <a:t>STEP 1</a:t>
            </a:r>
          </a:p>
        </p:txBody>
      </p:sp>
      <p:sp>
        <p:nvSpPr>
          <p:cNvPr id="9" name="TextBox 8">
            <a:extLst>
              <a:ext uri="{FF2B5EF4-FFF2-40B4-BE49-F238E27FC236}">
                <a16:creationId xmlns:a16="http://schemas.microsoft.com/office/drawing/2014/main" id="{E469FAA6-934E-BB50-A205-525F49DBFB9F}"/>
              </a:ext>
            </a:extLst>
          </p:cNvPr>
          <p:cNvSpPr txBox="1"/>
          <p:nvPr/>
        </p:nvSpPr>
        <p:spPr>
          <a:xfrm>
            <a:off x="6383406" y="6359475"/>
            <a:ext cx="598818" cy="276999"/>
          </a:xfrm>
          <a:prstGeom prst="rect">
            <a:avLst/>
          </a:prstGeom>
          <a:solidFill>
            <a:schemeClr val="tx1"/>
          </a:solidFill>
          <a:ln>
            <a:solidFill>
              <a:schemeClr val="tx1"/>
            </a:solidFill>
          </a:ln>
        </p:spPr>
        <p:txBody>
          <a:bodyPr wrap="none" rtlCol="0">
            <a:spAutoFit/>
          </a:bodyPr>
          <a:lstStyle/>
          <a:p>
            <a:r>
              <a:rPr lang="en-IN" sz="1200" dirty="0">
                <a:solidFill>
                  <a:schemeClr val="bg1"/>
                </a:solidFill>
              </a:rPr>
              <a:t>STEP 2</a:t>
            </a:r>
          </a:p>
        </p:txBody>
      </p:sp>
      <p:sp>
        <p:nvSpPr>
          <p:cNvPr id="10" name="TextBox 9">
            <a:extLst>
              <a:ext uri="{FF2B5EF4-FFF2-40B4-BE49-F238E27FC236}">
                <a16:creationId xmlns:a16="http://schemas.microsoft.com/office/drawing/2014/main" id="{CB95B317-A364-58A4-9881-1FB6E182D358}"/>
              </a:ext>
            </a:extLst>
          </p:cNvPr>
          <p:cNvSpPr txBox="1"/>
          <p:nvPr/>
        </p:nvSpPr>
        <p:spPr>
          <a:xfrm>
            <a:off x="7053554" y="294000"/>
            <a:ext cx="598818" cy="276999"/>
          </a:xfrm>
          <a:prstGeom prst="rect">
            <a:avLst/>
          </a:prstGeom>
          <a:solidFill>
            <a:schemeClr val="tx1"/>
          </a:solidFill>
          <a:ln>
            <a:solidFill>
              <a:schemeClr val="tx1"/>
            </a:solidFill>
          </a:ln>
        </p:spPr>
        <p:txBody>
          <a:bodyPr wrap="none" rtlCol="0">
            <a:spAutoFit/>
          </a:bodyPr>
          <a:lstStyle/>
          <a:p>
            <a:r>
              <a:rPr lang="en-IN" sz="1200" dirty="0">
                <a:solidFill>
                  <a:schemeClr val="bg1"/>
                </a:solidFill>
              </a:rPr>
              <a:t>STEP 3</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F0DB84-A322-B6FF-A0BF-D61504B6F4CA}"/>
                  </a:ext>
                </a:extLst>
              </p:cNvPr>
              <p:cNvSpPr txBox="1"/>
              <p:nvPr/>
            </p:nvSpPr>
            <p:spPr>
              <a:xfrm>
                <a:off x="7053554" y="2310107"/>
                <a:ext cx="5138446" cy="4387291"/>
              </a:xfrm>
              <a:prstGeom prst="rect">
                <a:avLst/>
              </a:prstGeom>
              <a:noFill/>
            </p:spPr>
            <p:txBody>
              <a:bodyPr wrap="square" rtlCol="0">
                <a:spAutoFit/>
              </a:bodyPr>
              <a:lstStyle/>
              <a:p>
                <a:r>
                  <a:rPr lang="en-IN" dirty="0"/>
                  <a:t>Layer 0  is called the Input Layer. This has 4 features, and thus each row is a feature vector of 4 values.</a:t>
                </a:r>
              </a:p>
              <a:p>
                <a:endParaRPr lang="en-IN" dirty="0"/>
              </a:p>
              <a:p>
                <a:r>
                  <a:rPr lang="en-IN" dirty="0"/>
                  <a:t>Layer 1 contains 3 hidden units. This layer is denoted by superscript [1].</a:t>
                </a:r>
              </a:p>
              <a:p>
                <a:endParaRPr lang="en-IN" dirty="0"/>
              </a:p>
              <a:p>
                <a:pPr algn="just"/>
                <a:r>
                  <a:rPr lang="en-IN" dirty="0"/>
                  <a:t>The </a:t>
                </a:r>
                <a14:m>
                  <m:oMath xmlns:m="http://schemas.openxmlformats.org/officeDocument/2006/math">
                    <m:sSubSup>
                      <m:sSubSupPr>
                        <m:ctrlPr>
                          <a:rPr lang="en-IN" i="1" smtClean="0">
                            <a:latin typeface="Cambria Math" panose="02040503050406030204" pitchFamily="18" charset="0"/>
                          </a:rPr>
                        </m:ctrlPr>
                      </m:sSubSupPr>
                      <m:e>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𝑤</m:t>
                            </m:r>
                          </m:e>
                        </m:acc>
                      </m:e>
                      <m:sub>
                        <m:r>
                          <a:rPr lang="en-IN" b="0" i="1" smtClean="0">
                            <a:latin typeface="Cambria Math" panose="02040503050406030204" pitchFamily="18" charset="0"/>
                          </a:rPr>
                          <m:t>1</m:t>
                        </m:r>
                      </m:sub>
                      <m:sup>
                        <m:r>
                          <a:rPr lang="en-IN" b="0" i="1" smtClean="0">
                            <a:latin typeface="Cambria Math" panose="02040503050406030204" pitchFamily="18" charset="0"/>
                          </a:rPr>
                          <m:t>[1]</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𝑏</m:t>
                        </m:r>
                      </m:e>
                      <m:sub>
                        <m:r>
                          <a:rPr lang="en-IN" b="0" i="1" smtClean="0">
                            <a:latin typeface="Cambria Math" panose="02040503050406030204" pitchFamily="18" charset="0"/>
                          </a:rPr>
                          <m:t>1</m:t>
                        </m:r>
                      </m:sub>
                      <m:sup>
                        <m:r>
                          <a:rPr lang="en-IN" b="0" i="1" smtClean="0">
                            <a:latin typeface="Cambria Math" panose="02040503050406030204" pitchFamily="18" charset="0"/>
                          </a:rPr>
                          <m:t>[1]</m:t>
                        </m:r>
                      </m:sup>
                    </m:sSubSup>
                  </m:oMath>
                </a14:m>
                <a:r>
                  <a:rPr lang="en-IN" dirty="0"/>
                  <a:t> are the model parameters of the 1</a:t>
                </a:r>
                <a:r>
                  <a:rPr lang="en-IN" baseline="30000" dirty="0"/>
                  <a:t>st</a:t>
                </a:r>
                <a:r>
                  <a:rPr lang="en-IN" dirty="0"/>
                  <a:t> neuron (logistic unit). Thus, </a:t>
                </a:r>
                <a14:m>
                  <m:oMath xmlns:m="http://schemas.openxmlformats.org/officeDocument/2006/math">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𝑤</m:t>
                            </m:r>
                          </m:e>
                        </m:acc>
                      </m:e>
                      <m:sub>
                        <m:r>
                          <a:rPr lang="en-IN" i="1">
                            <a:latin typeface="Cambria Math" panose="02040503050406030204" pitchFamily="18" charset="0"/>
                          </a:rPr>
                          <m:t>1</m:t>
                        </m:r>
                      </m:sub>
                      <m:sup>
                        <m:r>
                          <a:rPr lang="en-IN" i="1">
                            <a:latin typeface="Cambria Math" panose="02040503050406030204" pitchFamily="18" charset="0"/>
                          </a:rPr>
                          <m:t>[1]</m:t>
                        </m:r>
                      </m:sup>
                    </m:sSub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𝑤</m:t>
                        </m:r>
                      </m:e>
                      <m:sub>
                        <m:r>
                          <a:rPr lang="en-IN" b="0" i="1" smtClean="0">
                            <a:latin typeface="Cambria Math" panose="02040503050406030204" pitchFamily="18" charset="0"/>
                          </a:rPr>
                          <m:t>1,1</m:t>
                        </m:r>
                      </m:sub>
                      <m:sup>
                        <m:r>
                          <a:rPr lang="en-IN" b="0" i="1" smtClean="0">
                            <a:latin typeface="Cambria Math" panose="02040503050406030204" pitchFamily="18" charset="0"/>
                          </a:rPr>
                          <m:t>[1]</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1,2</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1,3</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3</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1,4</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4</m:t>
                        </m:r>
                      </m:sub>
                    </m:sSub>
                  </m:oMath>
                </a14:m>
                <a:r>
                  <a:rPr lang="en-IN" dirty="0"/>
                  <a:t>. </a:t>
                </a:r>
              </a:p>
              <a:p>
                <a:pPr algn="just"/>
                <a:endParaRPr lang="en-IN" dirty="0"/>
              </a:p>
              <a:p>
                <a:pPr algn="just"/>
                <a:r>
                  <a:rPr lang="en-IN" dirty="0"/>
                  <a:t>Similarly,</a:t>
                </a:r>
                <a14:m>
                  <m:oMath xmlns:m="http://schemas.openxmlformats.org/officeDocument/2006/math">
                    <m:sSubSup>
                      <m:sSubSupPr>
                        <m:ctrlPr>
                          <a:rPr lang="en-IN" i="1">
                            <a:latin typeface="Cambria Math" panose="02040503050406030204" pitchFamily="18" charset="0"/>
                          </a:rPr>
                        </m:ctrlPr>
                      </m:sSubSupPr>
                      <m:e>
                        <m:acc>
                          <m:accPr>
                            <m:chr m:val="̅"/>
                            <m:ctrlPr>
                              <a:rPr lang="en-IN" i="1">
                                <a:latin typeface="Cambria Math" panose="02040503050406030204" pitchFamily="18" charset="0"/>
                              </a:rPr>
                            </m:ctrlPr>
                          </m:accPr>
                          <m:e>
                            <m:r>
                              <a:rPr lang="en-IN" i="1">
                                <a:latin typeface="Cambria Math" panose="02040503050406030204" pitchFamily="18" charset="0"/>
                              </a:rPr>
                              <m:t>𝑤</m:t>
                            </m:r>
                          </m:e>
                        </m:acc>
                      </m:e>
                      <m:sub>
                        <m:r>
                          <a:rPr lang="en-IN" b="0" i="1" smtClean="0">
                            <a:latin typeface="Cambria Math" panose="02040503050406030204" pitchFamily="18" charset="0"/>
                          </a:rPr>
                          <m:t>2</m:t>
                        </m:r>
                      </m:sub>
                      <m:sup>
                        <m:r>
                          <a:rPr lang="en-IN" i="1">
                            <a:latin typeface="Cambria Math" panose="02040503050406030204" pitchFamily="18" charset="0"/>
                          </a:rPr>
                          <m:t>[1]</m:t>
                        </m:r>
                      </m:sup>
                    </m:sSubSup>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2</m:t>
                        </m:r>
                        <m:r>
                          <a:rPr lang="en-IN" i="1">
                            <a:latin typeface="Cambria Math" panose="02040503050406030204" pitchFamily="18" charset="0"/>
                          </a:rPr>
                          <m:t>,1</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2</m:t>
                        </m:r>
                        <m:r>
                          <a:rPr lang="en-IN" i="1">
                            <a:latin typeface="Cambria Math" panose="02040503050406030204" pitchFamily="18" charset="0"/>
                          </a:rPr>
                          <m:t>,2</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2</m:t>
                        </m:r>
                        <m:r>
                          <a:rPr lang="en-IN" i="1">
                            <a:latin typeface="Cambria Math" panose="02040503050406030204" pitchFamily="18" charset="0"/>
                          </a:rPr>
                          <m:t>,3</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3</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rPr>
                          <m:t>𝑤</m:t>
                        </m:r>
                      </m:e>
                      <m:sub>
                        <m:r>
                          <a:rPr lang="en-IN" b="0" i="1" smtClean="0">
                            <a:latin typeface="Cambria Math" panose="02040503050406030204" pitchFamily="18" charset="0"/>
                          </a:rPr>
                          <m:t>2</m:t>
                        </m:r>
                        <m:r>
                          <a:rPr lang="en-IN" i="1">
                            <a:latin typeface="Cambria Math" panose="02040503050406030204" pitchFamily="18" charset="0"/>
                          </a:rPr>
                          <m:t>,4</m:t>
                        </m:r>
                      </m:sub>
                      <m:sup>
                        <m:r>
                          <a:rPr lang="en-IN" i="1">
                            <a:latin typeface="Cambria Math" panose="02040503050406030204" pitchFamily="18" charset="0"/>
                          </a:rPr>
                          <m:t>[1]</m:t>
                        </m:r>
                      </m:sup>
                    </m:sSubSup>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4</m:t>
                        </m:r>
                      </m:sub>
                    </m:sSub>
                  </m:oMath>
                </a14:m>
                <a:r>
                  <a:rPr lang="en-IN" dirty="0"/>
                  <a:t>.  After passing this thru the logistic function, the output results in activation </a:t>
                </a:r>
                <a14:m>
                  <m:oMath xmlns:m="http://schemas.openxmlformats.org/officeDocument/2006/math">
                    <m:acc>
                      <m:accPr>
                        <m:chr m:val="⃗"/>
                        <m:ctrlPr>
                          <a:rPr lang="en-IN" i="1" smtClean="0">
                            <a:latin typeface="Cambria Math" panose="02040503050406030204" pitchFamily="18" charset="0"/>
                          </a:rPr>
                        </m:ctrlPr>
                      </m:accPr>
                      <m:e>
                        <m:sSup>
                          <m:sSupPr>
                            <m:ctrlPr>
                              <a:rPr lang="en-IN"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[1]</m:t>
                            </m:r>
                          </m:sup>
                        </m:sSup>
                      </m:e>
                    </m:acc>
                  </m:oMath>
                </a14:m>
                <a:r>
                  <a:rPr lang="en-IN" dirty="0"/>
                  <a:t>, which is passed on to the next layer, and so on.</a:t>
                </a:r>
              </a:p>
            </p:txBody>
          </p:sp>
        </mc:Choice>
        <mc:Fallback xmlns="">
          <p:sp>
            <p:nvSpPr>
              <p:cNvPr id="11" name="TextBox 10">
                <a:extLst>
                  <a:ext uri="{FF2B5EF4-FFF2-40B4-BE49-F238E27FC236}">
                    <a16:creationId xmlns:a16="http://schemas.microsoft.com/office/drawing/2014/main" id="{5BF0DB84-A322-B6FF-A0BF-D61504B6F4CA}"/>
                  </a:ext>
                </a:extLst>
              </p:cNvPr>
              <p:cNvSpPr txBox="1">
                <a:spLocks noRot="1" noChangeAspect="1" noMove="1" noResize="1" noEditPoints="1" noAdjustHandles="1" noChangeArrowheads="1" noChangeShapeType="1" noTextEdit="1"/>
              </p:cNvSpPr>
              <p:nvPr/>
            </p:nvSpPr>
            <p:spPr>
              <a:xfrm>
                <a:off x="7053554" y="2310107"/>
                <a:ext cx="5138446" cy="4387291"/>
              </a:xfrm>
              <a:prstGeom prst="rect">
                <a:avLst/>
              </a:prstGeom>
              <a:blipFill>
                <a:blip r:embed="rId5"/>
                <a:stretch>
                  <a:fillRect l="-949" t="-833" r="-1068" b="-1250"/>
                </a:stretch>
              </a:blipFill>
            </p:spPr>
            <p:txBody>
              <a:bodyPr/>
              <a:lstStyle/>
              <a:p>
                <a:r>
                  <a:rPr lang="en-IN">
                    <a:noFill/>
                  </a:rPr>
                  <a:t> </a:t>
                </a:r>
              </a:p>
            </p:txBody>
          </p:sp>
        </mc:Fallback>
      </mc:AlternateContent>
    </p:spTree>
    <p:extLst>
      <p:ext uri="{BB962C8B-B14F-4D97-AF65-F5344CB8AC3E}">
        <p14:creationId xmlns:p14="http://schemas.microsoft.com/office/powerpoint/2010/main" val="699105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205CB-4EA2-49A5-9BE8-9EF84C4F7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560" y="234650"/>
            <a:ext cx="4970567" cy="2414398"/>
          </a:xfrm>
          <a:prstGeom prst="rect">
            <a:avLst/>
          </a:prstGeom>
          <a:ln>
            <a:solidFill>
              <a:schemeClr val="tx1"/>
            </a:solidFill>
          </a:ln>
        </p:spPr>
      </p:pic>
      <p:sp>
        <p:nvSpPr>
          <p:cNvPr id="4" name="TextBox 3">
            <a:extLst>
              <a:ext uri="{FF2B5EF4-FFF2-40B4-BE49-F238E27FC236}">
                <a16:creationId xmlns:a16="http://schemas.microsoft.com/office/drawing/2014/main" id="{B6019AED-FBF6-A7C6-EF9A-4F5A62156463}"/>
              </a:ext>
            </a:extLst>
          </p:cNvPr>
          <p:cNvSpPr txBox="1"/>
          <p:nvPr/>
        </p:nvSpPr>
        <p:spPr>
          <a:xfrm>
            <a:off x="180109" y="2738941"/>
            <a:ext cx="11831782" cy="1200329"/>
          </a:xfrm>
          <a:prstGeom prst="rect">
            <a:avLst/>
          </a:prstGeom>
          <a:noFill/>
        </p:spPr>
        <p:txBody>
          <a:bodyPr wrap="square" rtlCol="0">
            <a:spAutoFit/>
          </a:bodyPr>
          <a:lstStyle/>
          <a:p>
            <a:r>
              <a:rPr lang="en-IN" dirty="0"/>
              <a:t>High Bias vs the number of training examples:</a:t>
            </a:r>
          </a:p>
          <a:p>
            <a:r>
              <a:rPr lang="en-IN" dirty="0"/>
              <a:t>- For high bias problems, the training error increases as the number of training examples increase but then flattens out – this means adding more training data does not help. Similarly, the cv error will come down and also flatten after a while. Lastly, human level performance will be better (much lower) than the training error indicating a high bias. </a:t>
            </a:r>
          </a:p>
        </p:txBody>
      </p:sp>
      <p:pic>
        <p:nvPicPr>
          <p:cNvPr id="6" name="Picture 5">
            <a:extLst>
              <a:ext uri="{FF2B5EF4-FFF2-40B4-BE49-F238E27FC236}">
                <a16:creationId xmlns:a16="http://schemas.microsoft.com/office/drawing/2014/main" id="{571C9F76-14B2-9232-0733-C9DE44C7A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854" y="4029164"/>
            <a:ext cx="5151977" cy="2649049"/>
          </a:xfrm>
          <a:prstGeom prst="rect">
            <a:avLst/>
          </a:prstGeom>
          <a:ln>
            <a:solidFill>
              <a:schemeClr val="tx1"/>
            </a:solidFill>
          </a:ln>
        </p:spPr>
      </p:pic>
    </p:spTree>
    <p:extLst>
      <p:ext uri="{BB962C8B-B14F-4D97-AF65-F5344CB8AC3E}">
        <p14:creationId xmlns:p14="http://schemas.microsoft.com/office/powerpoint/2010/main" val="1322458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FAC8EA-37A4-8696-C1C5-3F2D7B44E483}"/>
              </a:ext>
            </a:extLst>
          </p:cNvPr>
          <p:cNvSpPr txBox="1"/>
          <p:nvPr/>
        </p:nvSpPr>
        <p:spPr>
          <a:xfrm>
            <a:off x="73890" y="87806"/>
            <a:ext cx="11933383" cy="6463308"/>
          </a:xfrm>
          <a:prstGeom prst="rect">
            <a:avLst/>
          </a:prstGeom>
          <a:noFill/>
        </p:spPr>
        <p:txBody>
          <a:bodyPr wrap="square">
            <a:spAutoFit/>
          </a:bodyPr>
          <a:lstStyle/>
          <a:p>
            <a:pPr algn="just"/>
            <a:r>
              <a:rPr lang="en-IN" dirty="0"/>
              <a:t>High Variance vs the number of training examples:</a:t>
            </a:r>
          </a:p>
          <a:p>
            <a:pPr algn="just"/>
            <a:r>
              <a:rPr lang="en-IN" dirty="0"/>
              <a:t>For this scenario, training error will increase as the training set size increases and dev error will be much higher than the training error. There will be a huge gap between both these errors. Also, training error will be much lower than the human level performance (indicating a high performing model that is overfitting). The main signal is that cross </a:t>
            </a:r>
            <a:r>
              <a:rPr lang="en-IN" dirty="0" err="1"/>
              <a:t>val</a:t>
            </a:r>
            <a:r>
              <a:rPr lang="en-IN" dirty="0"/>
              <a:t> error is much higher than the training error.</a:t>
            </a:r>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endParaRPr lang="en-IN" dirty="0"/>
          </a:p>
          <a:p>
            <a:pPr algn="just"/>
            <a:r>
              <a:rPr lang="en-IN" dirty="0"/>
              <a:t>In this case, increasing the training set size can actually help – this will lower the cv error and bring it closer to the human error, also reducing the gap between the cv error and the training error.</a:t>
            </a:r>
          </a:p>
          <a:p>
            <a:pPr algn="just"/>
            <a:endParaRPr lang="en-IN" dirty="0"/>
          </a:p>
          <a:p>
            <a:pPr algn="just"/>
            <a:r>
              <a:rPr lang="en-IN" b="1" dirty="0"/>
              <a:t>How to plot learning curves?</a:t>
            </a:r>
          </a:p>
          <a:p>
            <a:pPr algn="just"/>
            <a:endParaRPr lang="en-IN" b="1" dirty="0"/>
          </a:p>
          <a:p>
            <a:pPr algn="just"/>
            <a:r>
              <a:rPr lang="en-IN" dirty="0"/>
              <a:t>If you have a model with 1000 training examples, you can plot the training error and dev error for different subsets of data – 100 examples, 200 examples, etc. </a:t>
            </a:r>
          </a:p>
          <a:p>
            <a:pPr algn="just"/>
            <a:r>
              <a:rPr lang="en-IN" dirty="0"/>
              <a:t>Downside – computationally expensive to train many different models</a:t>
            </a:r>
          </a:p>
        </p:txBody>
      </p:sp>
      <p:pic>
        <p:nvPicPr>
          <p:cNvPr id="5" name="Picture 4">
            <a:extLst>
              <a:ext uri="{FF2B5EF4-FFF2-40B4-BE49-F238E27FC236}">
                <a16:creationId xmlns:a16="http://schemas.microsoft.com/office/drawing/2014/main" id="{754FDE1C-E282-15A7-AE44-5A4DA2CCB3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0161" y="1383806"/>
            <a:ext cx="5960839" cy="2708540"/>
          </a:xfrm>
          <a:prstGeom prst="rect">
            <a:avLst/>
          </a:prstGeom>
          <a:ln>
            <a:solidFill>
              <a:schemeClr val="tx1"/>
            </a:solidFill>
          </a:ln>
        </p:spPr>
      </p:pic>
    </p:spTree>
    <p:extLst>
      <p:ext uri="{BB962C8B-B14F-4D97-AF65-F5344CB8AC3E}">
        <p14:creationId xmlns:p14="http://schemas.microsoft.com/office/powerpoint/2010/main" val="27191509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0CC25-7724-A7BD-2072-E85ED0D678A6}"/>
              </a:ext>
            </a:extLst>
          </p:cNvPr>
          <p:cNvSpPr txBox="1"/>
          <p:nvPr/>
        </p:nvSpPr>
        <p:spPr>
          <a:xfrm>
            <a:off x="92364" y="115516"/>
            <a:ext cx="11905672" cy="6186309"/>
          </a:xfrm>
          <a:prstGeom prst="rect">
            <a:avLst/>
          </a:prstGeom>
          <a:noFill/>
        </p:spPr>
        <p:txBody>
          <a:bodyPr wrap="square">
            <a:spAutoFit/>
          </a:bodyPr>
          <a:lstStyle/>
          <a:p>
            <a:pPr algn="just"/>
            <a:r>
              <a:rPr lang="en-IN" b="1" dirty="0"/>
              <a:t>What to try next?</a:t>
            </a:r>
          </a:p>
          <a:p>
            <a:pPr marL="285750" indent="-285750" algn="just">
              <a:buFontTx/>
              <a:buChar char="-"/>
            </a:pPr>
            <a:r>
              <a:rPr lang="en-IN" dirty="0"/>
              <a:t>Fix High Variance problems:</a:t>
            </a:r>
          </a:p>
          <a:p>
            <a:pPr marL="742950" lvl="1" indent="-285750" algn="just">
              <a:buFontTx/>
              <a:buChar char="-"/>
            </a:pPr>
            <a:r>
              <a:rPr lang="en-IN" dirty="0"/>
              <a:t>Get more training examples – if the learning algo is overfitting on a small training set, getting more examples will improve the model performance</a:t>
            </a:r>
          </a:p>
          <a:p>
            <a:pPr marL="742950" lvl="1" indent="-285750" algn="just">
              <a:buFontTx/>
              <a:buChar char="-"/>
            </a:pPr>
            <a:r>
              <a:rPr lang="en-IN" dirty="0"/>
              <a:t>Increasing regularization parameter lambda – reduces overfitting and generalizes the model better by creating a more smoother fitting function </a:t>
            </a:r>
          </a:p>
          <a:p>
            <a:pPr marL="742950" lvl="1" indent="-285750" algn="just">
              <a:buFontTx/>
              <a:buChar char="-"/>
            </a:pPr>
            <a:r>
              <a:rPr lang="en-IN" dirty="0"/>
              <a:t>Try smaller set of features – if the algorithm has a lot of features that are not helpful or are redundant, eliminating features will help reduce model flexibility and thus reducing data overfitting</a:t>
            </a:r>
          </a:p>
          <a:p>
            <a:pPr marL="285750" indent="-285750" algn="just">
              <a:buFontTx/>
              <a:buChar char="-"/>
            </a:pPr>
            <a:r>
              <a:rPr lang="en-IN" dirty="0"/>
              <a:t>Fix High Bias problems:</a:t>
            </a:r>
          </a:p>
          <a:p>
            <a:pPr marL="742950" lvl="1" indent="-285750" algn="just">
              <a:buFontTx/>
              <a:buChar char="-"/>
            </a:pPr>
            <a:r>
              <a:rPr lang="en-IN" dirty="0"/>
              <a:t>Try getting additional features – instead of trying a smaller set of features, getting or creating more features will help create a more complex model</a:t>
            </a:r>
          </a:p>
          <a:p>
            <a:pPr marL="742950" lvl="1" indent="-285750" algn="just">
              <a:buFontTx/>
              <a:buChar char="-"/>
            </a:pPr>
            <a:r>
              <a:rPr lang="en-IN" dirty="0"/>
              <a:t>Add polynomial features – similar to adding more features, this will help fit the training data better</a:t>
            </a:r>
          </a:p>
          <a:p>
            <a:pPr marL="742950" lvl="1" indent="-285750" algn="just">
              <a:buFontTx/>
              <a:buChar char="-"/>
            </a:pPr>
            <a:r>
              <a:rPr lang="en-IN" dirty="0"/>
              <a:t>Decreasing regularization parameter lambda – more attention is paid to the original weights of a model, encouraging a better fit.</a:t>
            </a:r>
          </a:p>
          <a:p>
            <a:pPr algn="just"/>
            <a:endParaRPr lang="en-IN" b="1" dirty="0"/>
          </a:p>
          <a:p>
            <a:pPr algn="just"/>
            <a:r>
              <a:rPr lang="en-IN" b="1" dirty="0"/>
              <a:t>Bias/Variance – Neural Networks</a:t>
            </a:r>
          </a:p>
          <a:p>
            <a:pPr marL="285750" indent="-285750" algn="just">
              <a:buFontTx/>
              <a:buChar char="-"/>
            </a:pPr>
            <a:r>
              <a:rPr lang="en-IN" dirty="0"/>
              <a:t>One reason why NNs have been successful because NNs, together with the idea of big data, has given new ways to address both bias and variance. </a:t>
            </a:r>
          </a:p>
          <a:p>
            <a:pPr marL="285750" indent="-285750" algn="just">
              <a:buFontTx/>
              <a:buChar char="-"/>
            </a:pPr>
            <a:r>
              <a:rPr lang="en-IN" dirty="0"/>
              <a:t>Before NNs, ML engineers had to address the bias/variance trade off (trade off between having a too simple model, meaning high bias, or a too complex model, meaning high variance)</a:t>
            </a:r>
          </a:p>
          <a:p>
            <a:pPr marL="285750" indent="-285750" algn="just">
              <a:buFontTx/>
              <a:buChar char="-"/>
            </a:pPr>
            <a:r>
              <a:rPr lang="en-IN" dirty="0"/>
              <a:t>Large NNs, when trained on smaller datasets, are LOW BIAS machines. Using the below process, quite a few NNs address the bias/variance problem</a:t>
            </a:r>
          </a:p>
        </p:txBody>
      </p:sp>
    </p:spTree>
    <p:extLst>
      <p:ext uri="{BB962C8B-B14F-4D97-AF65-F5344CB8AC3E}">
        <p14:creationId xmlns:p14="http://schemas.microsoft.com/office/powerpoint/2010/main" val="1322728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A2B8E2-F70E-94D0-EB19-B72789BAE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1581" y="230659"/>
            <a:ext cx="6208837" cy="3022000"/>
          </a:xfrm>
          <a:prstGeom prst="rect">
            <a:avLst/>
          </a:prstGeom>
          <a:ln>
            <a:solidFill>
              <a:schemeClr val="tx1"/>
            </a:solidFill>
          </a:ln>
        </p:spPr>
      </p:pic>
      <p:sp>
        <p:nvSpPr>
          <p:cNvPr id="4" name="TextBox 3">
            <a:extLst>
              <a:ext uri="{FF2B5EF4-FFF2-40B4-BE49-F238E27FC236}">
                <a16:creationId xmlns:a16="http://schemas.microsoft.com/office/drawing/2014/main" id="{BA08FE6E-214B-6115-C9EC-370D4F8A93E4}"/>
              </a:ext>
            </a:extLst>
          </p:cNvPr>
          <p:cNvSpPr txBox="1"/>
          <p:nvPr/>
        </p:nvSpPr>
        <p:spPr>
          <a:xfrm>
            <a:off x="165847" y="3357281"/>
            <a:ext cx="11860306" cy="3416320"/>
          </a:xfrm>
          <a:prstGeom prst="rect">
            <a:avLst/>
          </a:prstGeom>
          <a:noFill/>
        </p:spPr>
        <p:txBody>
          <a:bodyPr wrap="square" rtlCol="0">
            <a:spAutoFit/>
          </a:bodyPr>
          <a:lstStyle/>
          <a:p>
            <a:r>
              <a:rPr lang="en-IN" dirty="0"/>
              <a:t>Explanation:</a:t>
            </a:r>
          </a:p>
          <a:p>
            <a:r>
              <a:rPr lang="en-IN" dirty="0"/>
              <a:t>1] Fit a model on the training set </a:t>
            </a:r>
            <a:r>
              <a:rPr lang="en-IN" dirty="0">
                <a:sym typeface="Wingdings" panose="05000000000000000000" pitchFamily="2" charset="2"/>
              </a:rPr>
              <a:t> check the training error  fit a bigger and bigger model on the training set till the training error is lower than the baseline error</a:t>
            </a:r>
          </a:p>
          <a:p>
            <a:r>
              <a:rPr lang="en-IN" dirty="0">
                <a:sym typeface="Wingdings" panose="05000000000000000000" pitchFamily="2" charset="2"/>
              </a:rPr>
              <a:t>2] Then start measuring the dev error  if the dev error is too high, get more training data</a:t>
            </a:r>
          </a:p>
          <a:p>
            <a:r>
              <a:rPr lang="en-IN" dirty="0">
                <a:sym typeface="Wingdings" panose="05000000000000000000" pitchFamily="2" charset="2"/>
              </a:rPr>
              <a:t>3] After getting more data  recheck the train and dev error</a:t>
            </a:r>
          </a:p>
          <a:p>
            <a:r>
              <a:rPr lang="en-IN" dirty="0">
                <a:sym typeface="Wingdings" panose="05000000000000000000" pitchFamily="2" charset="2"/>
              </a:rPr>
              <a:t>4] Use the high bias/variance diagnostics to address issues during re-training and re-fitting</a:t>
            </a:r>
          </a:p>
          <a:p>
            <a:endParaRPr lang="en-IN" dirty="0">
              <a:sym typeface="Wingdings" panose="05000000000000000000" pitchFamily="2" charset="2"/>
            </a:endParaRPr>
          </a:p>
          <a:p>
            <a:r>
              <a:rPr lang="en-IN" dirty="0">
                <a:sym typeface="Wingdings" panose="05000000000000000000" pitchFamily="2" charset="2"/>
              </a:rPr>
              <a:t>Limitations:</a:t>
            </a:r>
          </a:p>
          <a:p>
            <a:pPr marL="285750" indent="-285750">
              <a:buFontTx/>
              <a:buChar char="-"/>
            </a:pPr>
            <a:r>
              <a:rPr lang="en-IN" dirty="0">
                <a:sym typeface="Wingdings" panose="05000000000000000000" pitchFamily="2" charset="2"/>
              </a:rPr>
              <a:t>Training a big NN is computationally expensive</a:t>
            </a:r>
          </a:p>
          <a:p>
            <a:pPr marL="285750" indent="-285750">
              <a:buFontTx/>
              <a:buChar char="-"/>
            </a:pPr>
            <a:r>
              <a:rPr lang="en-IN" dirty="0">
                <a:sym typeface="Wingdings" panose="05000000000000000000" pitchFamily="2" charset="2"/>
              </a:rPr>
              <a:t>More data may or may not be available</a:t>
            </a:r>
          </a:p>
          <a:p>
            <a:pPr marL="285750" indent="-285750">
              <a:buFontTx/>
              <a:buChar char="-"/>
            </a:pPr>
            <a:endParaRPr lang="en-IN" dirty="0">
              <a:sym typeface="Wingdings" panose="05000000000000000000" pitchFamily="2" charset="2"/>
            </a:endParaRPr>
          </a:p>
          <a:p>
            <a:r>
              <a:rPr lang="en-IN" dirty="0"/>
              <a:t>A large NN will usually do well or better than a small NN so long as regularization is chosen properly. </a:t>
            </a:r>
          </a:p>
        </p:txBody>
      </p:sp>
    </p:spTree>
    <p:extLst>
      <p:ext uri="{BB962C8B-B14F-4D97-AF65-F5344CB8AC3E}">
        <p14:creationId xmlns:p14="http://schemas.microsoft.com/office/powerpoint/2010/main" val="1783428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A1D749-4A0B-320E-E2A0-E14ADAD6D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089" y="332181"/>
            <a:ext cx="8405588" cy="4275190"/>
          </a:xfrm>
          <a:prstGeom prst="rect">
            <a:avLst/>
          </a:prstGeom>
          <a:ln>
            <a:solidFill>
              <a:schemeClr val="tx1"/>
            </a:solidFill>
          </a:ln>
        </p:spPr>
      </p:pic>
      <p:graphicFrame>
        <p:nvGraphicFramePr>
          <p:cNvPr id="5" name="Object 4">
            <a:extLst>
              <a:ext uri="{FF2B5EF4-FFF2-40B4-BE49-F238E27FC236}">
                <a16:creationId xmlns:a16="http://schemas.microsoft.com/office/drawing/2014/main" id="{A22D7D88-F9BF-DCAD-0475-8F808E6E6E49}"/>
              </a:ext>
            </a:extLst>
          </p:cNvPr>
          <p:cNvGraphicFramePr>
            <a:graphicFrameLocks noChangeAspect="1"/>
          </p:cNvGraphicFramePr>
          <p:nvPr>
            <p:extLst>
              <p:ext uri="{D42A27DB-BD31-4B8C-83A1-F6EECF244321}">
                <p14:modId xmlns:p14="http://schemas.microsoft.com/office/powerpoint/2010/main" val="2950574607"/>
              </p:ext>
            </p:extLst>
          </p:nvPr>
        </p:nvGraphicFramePr>
        <p:xfrm>
          <a:off x="3748461" y="5143396"/>
          <a:ext cx="4695078" cy="1221545"/>
        </p:xfrm>
        <a:graphic>
          <a:graphicData uri="http://schemas.openxmlformats.org/presentationml/2006/ole">
            <mc:AlternateContent xmlns:mc="http://schemas.openxmlformats.org/markup-compatibility/2006">
              <mc:Choice xmlns:v="urn:schemas-microsoft-com:vml" Requires="v">
                <p:oleObj name="Packager Shell Object" showAsIcon="1" r:id="rId3" imgW="1989038" imgH="518215" progId="Package">
                  <p:embed/>
                </p:oleObj>
              </mc:Choice>
              <mc:Fallback>
                <p:oleObj name="Packager Shell Object" showAsIcon="1" r:id="rId3" imgW="1989038" imgH="518215" progId="Package">
                  <p:embed/>
                  <p:pic>
                    <p:nvPicPr>
                      <p:cNvPr id="0" name=""/>
                      <p:cNvPicPr/>
                      <p:nvPr/>
                    </p:nvPicPr>
                    <p:blipFill>
                      <a:blip r:embed="rId4"/>
                      <a:stretch>
                        <a:fillRect/>
                      </a:stretch>
                    </p:blipFill>
                    <p:spPr>
                      <a:xfrm>
                        <a:off x="3748461" y="5143396"/>
                        <a:ext cx="4695078" cy="122154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640551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1BE832-039D-3D16-D30A-F47034E7E340}"/>
              </a:ext>
            </a:extLst>
          </p:cNvPr>
          <p:cNvSpPr txBox="1"/>
          <p:nvPr/>
        </p:nvSpPr>
        <p:spPr>
          <a:xfrm>
            <a:off x="92364" y="115516"/>
            <a:ext cx="11905672" cy="1477328"/>
          </a:xfrm>
          <a:prstGeom prst="rect">
            <a:avLst/>
          </a:prstGeom>
          <a:noFill/>
        </p:spPr>
        <p:txBody>
          <a:bodyPr wrap="square">
            <a:spAutoFit/>
          </a:bodyPr>
          <a:lstStyle/>
          <a:p>
            <a:pPr algn="just"/>
            <a:r>
              <a:rPr lang="en-IN" b="1" dirty="0"/>
              <a:t>Iterative loop of ML development</a:t>
            </a:r>
          </a:p>
          <a:p>
            <a:pPr marL="285750" indent="-285750" algn="just">
              <a:buFontTx/>
              <a:buChar char="-"/>
            </a:pPr>
            <a:r>
              <a:rPr lang="en-IN" dirty="0"/>
              <a:t>Step1: Decide overall architecture of the ML system ( Choose the ML model, decide data, pick hyper parameters, etc.)</a:t>
            </a:r>
          </a:p>
          <a:p>
            <a:pPr marL="285750" indent="-285750" algn="just">
              <a:buFontTx/>
              <a:buChar char="-"/>
            </a:pPr>
            <a:r>
              <a:rPr lang="en-IN" dirty="0"/>
              <a:t>Step2: Train model</a:t>
            </a:r>
          </a:p>
          <a:p>
            <a:pPr marL="285750" indent="-285750" algn="just">
              <a:buFontTx/>
              <a:buChar char="-"/>
            </a:pPr>
            <a:r>
              <a:rPr lang="en-IN" dirty="0"/>
              <a:t>Step3: Implement diagnostics</a:t>
            </a:r>
          </a:p>
          <a:p>
            <a:pPr marL="285750" indent="-285750" algn="just">
              <a:buFontTx/>
              <a:buChar char="-"/>
            </a:pPr>
            <a:r>
              <a:rPr lang="en-IN" dirty="0"/>
              <a:t>Step4: Based on insights from diagnostics, make decisions</a:t>
            </a:r>
          </a:p>
        </p:txBody>
      </p:sp>
      <p:pic>
        <p:nvPicPr>
          <p:cNvPr id="4" name="Picture 3">
            <a:extLst>
              <a:ext uri="{FF2B5EF4-FFF2-40B4-BE49-F238E27FC236}">
                <a16:creationId xmlns:a16="http://schemas.microsoft.com/office/drawing/2014/main" id="{FB8084EA-DCF5-4872-01B1-73DD8F76F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428" y="1660905"/>
            <a:ext cx="5007544" cy="2402834"/>
          </a:xfrm>
          <a:prstGeom prst="rect">
            <a:avLst/>
          </a:prstGeom>
          <a:ln>
            <a:solidFill>
              <a:schemeClr val="tx1"/>
            </a:solidFill>
          </a:ln>
        </p:spPr>
      </p:pic>
      <p:sp>
        <p:nvSpPr>
          <p:cNvPr id="5" name="TextBox 4">
            <a:extLst>
              <a:ext uri="{FF2B5EF4-FFF2-40B4-BE49-F238E27FC236}">
                <a16:creationId xmlns:a16="http://schemas.microsoft.com/office/drawing/2014/main" id="{254AD164-1F59-BAE5-46F8-7E84AD8C9921}"/>
              </a:ext>
            </a:extLst>
          </p:cNvPr>
          <p:cNvSpPr txBox="1"/>
          <p:nvPr/>
        </p:nvSpPr>
        <p:spPr>
          <a:xfrm>
            <a:off x="143164" y="3995678"/>
            <a:ext cx="11905672" cy="2862322"/>
          </a:xfrm>
          <a:prstGeom prst="rect">
            <a:avLst/>
          </a:prstGeom>
          <a:noFill/>
        </p:spPr>
        <p:txBody>
          <a:bodyPr wrap="square">
            <a:spAutoFit/>
          </a:bodyPr>
          <a:lstStyle/>
          <a:p>
            <a:pPr algn="just"/>
            <a:r>
              <a:rPr lang="en-IN" b="1" dirty="0"/>
              <a:t>Error Analysis</a:t>
            </a:r>
          </a:p>
          <a:p>
            <a:pPr marL="285750" indent="-285750" algn="just">
              <a:buFontTx/>
              <a:buChar char="-"/>
            </a:pPr>
            <a:r>
              <a:rPr lang="en-IN" dirty="0"/>
              <a:t>The most important way to run diagnostics is </a:t>
            </a:r>
            <a:r>
              <a:rPr lang="en-IN" dirty="0" err="1"/>
              <a:t>bais</a:t>
            </a:r>
            <a:r>
              <a:rPr lang="en-IN" dirty="0"/>
              <a:t>/variance. The next important idea is error analysis.</a:t>
            </a:r>
          </a:p>
          <a:p>
            <a:pPr marL="285750" indent="-285750" algn="just">
              <a:buFontTx/>
              <a:buChar char="-"/>
            </a:pPr>
            <a:r>
              <a:rPr lang="en-IN" dirty="0"/>
              <a:t>Error analysis means manually looking at misclassified examples and trying to gain insights into where the algo is going wrong. </a:t>
            </a:r>
          </a:p>
          <a:p>
            <a:pPr marL="285750" indent="-285750" algn="just">
              <a:buFontTx/>
              <a:buChar char="-"/>
            </a:pPr>
            <a:r>
              <a:rPr lang="en-IN" dirty="0"/>
              <a:t>After identifying misclassified examples, we try to group them into common themes or properties or traits. Then prioritize which category to solve for</a:t>
            </a:r>
          </a:p>
          <a:p>
            <a:pPr marL="285750" indent="-285750" algn="just">
              <a:buFontTx/>
              <a:buChar char="-"/>
            </a:pPr>
            <a:r>
              <a:rPr lang="en-IN" dirty="0"/>
              <a:t>The categories do not necessarily need to be mutually exclusive but can be overlapping</a:t>
            </a:r>
          </a:p>
          <a:p>
            <a:pPr marL="285750" indent="-285750" algn="just">
              <a:buFontTx/>
              <a:buChar char="-"/>
            </a:pPr>
            <a:r>
              <a:rPr lang="en-IN" dirty="0"/>
              <a:t>If the number of misclassified examples is too large – sample</a:t>
            </a:r>
          </a:p>
          <a:p>
            <a:pPr marL="285750" indent="-285750" algn="just">
              <a:buFontTx/>
              <a:buChar char="-"/>
            </a:pPr>
            <a:r>
              <a:rPr lang="en-IN" dirty="0"/>
              <a:t>Limitation: it is much easier to do error analysis for problems that humans are good at</a:t>
            </a:r>
          </a:p>
          <a:p>
            <a:pPr marL="285750" indent="-285750" algn="just">
              <a:buFontTx/>
              <a:buChar char="-"/>
            </a:pPr>
            <a:r>
              <a:rPr lang="en-IN" dirty="0"/>
              <a:t>Summary: error analysis can be helpful for focusing attention on the more promising things to try</a:t>
            </a:r>
          </a:p>
        </p:txBody>
      </p:sp>
    </p:spTree>
    <p:extLst>
      <p:ext uri="{BB962C8B-B14F-4D97-AF65-F5344CB8AC3E}">
        <p14:creationId xmlns:p14="http://schemas.microsoft.com/office/powerpoint/2010/main" val="1227973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10B43D-32E5-F1FE-776A-8FCD17AE4EA7}"/>
              </a:ext>
            </a:extLst>
          </p:cNvPr>
          <p:cNvSpPr txBox="1"/>
          <p:nvPr/>
        </p:nvSpPr>
        <p:spPr>
          <a:xfrm>
            <a:off x="92364" y="115516"/>
            <a:ext cx="11905672" cy="4247317"/>
          </a:xfrm>
          <a:prstGeom prst="rect">
            <a:avLst/>
          </a:prstGeom>
          <a:noFill/>
        </p:spPr>
        <p:txBody>
          <a:bodyPr wrap="square">
            <a:spAutoFit/>
          </a:bodyPr>
          <a:lstStyle/>
          <a:p>
            <a:pPr algn="just"/>
            <a:r>
              <a:rPr lang="en-IN" b="1" dirty="0"/>
              <a:t>Adding more data in a ML development process</a:t>
            </a:r>
          </a:p>
          <a:p>
            <a:pPr algn="just"/>
            <a:endParaRPr lang="en-IN" b="1" dirty="0"/>
          </a:p>
          <a:p>
            <a:pPr marL="285750" indent="-285750" algn="just">
              <a:buFontTx/>
              <a:buChar char="-"/>
            </a:pPr>
            <a:r>
              <a:rPr lang="en-IN" dirty="0"/>
              <a:t>Trying to get data of all types can be slow and expensive</a:t>
            </a:r>
          </a:p>
          <a:p>
            <a:pPr marL="285750" indent="-285750" algn="just">
              <a:buFontTx/>
              <a:buChar char="-"/>
            </a:pPr>
            <a:r>
              <a:rPr lang="en-IN" dirty="0"/>
              <a:t>Adding more data of the type indicated by error analysis might help to have a more targeted effort. Sometimes, this could require labelling unlabelled data</a:t>
            </a:r>
          </a:p>
          <a:p>
            <a:pPr algn="just"/>
            <a:endParaRPr lang="en-IN" dirty="0"/>
          </a:p>
          <a:p>
            <a:pPr marL="285750" indent="-285750" algn="just">
              <a:buFontTx/>
              <a:buChar char="-"/>
            </a:pPr>
            <a:r>
              <a:rPr lang="en-IN" dirty="0"/>
              <a:t>Data Augmentation: taking existing training example to create new training example</a:t>
            </a:r>
          </a:p>
          <a:p>
            <a:pPr marL="742950" lvl="1" indent="-285750" algn="just">
              <a:buFontTx/>
              <a:buChar char="-"/>
            </a:pPr>
            <a:r>
              <a:rPr lang="en-IN" dirty="0"/>
              <a:t>Example: Image based problems – rotating, enlarging, shaking, contrasting or introducing distortions in the image can lead to new training examples</a:t>
            </a:r>
          </a:p>
          <a:p>
            <a:pPr marL="742950" lvl="1" indent="-285750" algn="just">
              <a:buFontTx/>
              <a:buChar char="-"/>
            </a:pPr>
            <a:r>
              <a:rPr lang="en-IN" dirty="0"/>
              <a:t>Example: Take an image, place a grid on top of it, introduce random warping around the grid</a:t>
            </a:r>
          </a:p>
          <a:p>
            <a:pPr marL="742950" lvl="1" indent="-285750" algn="just">
              <a:buFontTx/>
              <a:buChar char="-"/>
            </a:pPr>
            <a:r>
              <a:rPr lang="en-IN" dirty="0"/>
              <a:t>Example: For speech problems – augmenting original audio with a noisy background</a:t>
            </a:r>
          </a:p>
          <a:p>
            <a:pPr marL="285750" indent="-285750" algn="just">
              <a:buFontTx/>
              <a:buChar char="-"/>
            </a:pPr>
            <a:r>
              <a:rPr lang="en-IN" dirty="0"/>
              <a:t>Note: the changes or augmentation made to the data should be representative of the types of noise or distortion in the test set. In contrast, it is </a:t>
            </a:r>
            <a:r>
              <a:rPr lang="en-IN" dirty="0" err="1"/>
              <a:t>usally</a:t>
            </a:r>
            <a:r>
              <a:rPr lang="en-IN" dirty="0"/>
              <a:t> NOT helpful to add purely random meaningless noise to the data </a:t>
            </a:r>
          </a:p>
          <a:p>
            <a:pPr marL="285750" indent="-285750" algn="just">
              <a:buFontTx/>
              <a:buChar char="-"/>
            </a:pPr>
            <a:endParaRPr lang="en-IN" dirty="0"/>
          </a:p>
          <a:p>
            <a:pPr marL="285750" indent="-285750" algn="just">
              <a:buFontTx/>
              <a:buChar char="-"/>
            </a:pPr>
            <a:r>
              <a:rPr lang="en-IN" dirty="0"/>
              <a:t>Data Synthesis: using artificial data inputs (synthetic data) to create new training examples. </a:t>
            </a:r>
          </a:p>
        </p:txBody>
      </p:sp>
      <p:pic>
        <p:nvPicPr>
          <p:cNvPr id="4" name="Picture 3">
            <a:extLst>
              <a:ext uri="{FF2B5EF4-FFF2-40B4-BE49-F238E27FC236}">
                <a16:creationId xmlns:a16="http://schemas.microsoft.com/office/drawing/2014/main" id="{56B9AE62-4A1D-887E-6F97-FC5AA4F1B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529" y="4475629"/>
            <a:ext cx="4840942" cy="2193410"/>
          </a:xfrm>
          <a:prstGeom prst="rect">
            <a:avLst/>
          </a:prstGeom>
          <a:ln>
            <a:solidFill>
              <a:schemeClr val="tx1"/>
            </a:solidFill>
          </a:ln>
        </p:spPr>
      </p:pic>
    </p:spTree>
    <p:extLst>
      <p:ext uri="{BB962C8B-B14F-4D97-AF65-F5344CB8AC3E}">
        <p14:creationId xmlns:p14="http://schemas.microsoft.com/office/powerpoint/2010/main" val="244365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E6AE6-5A45-01AA-DA82-5960E19C1482}"/>
              </a:ext>
            </a:extLst>
          </p:cNvPr>
          <p:cNvSpPr txBox="1"/>
          <p:nvPr/>
        </p:nvSpPr>
        <p:spPr>
          <a:xfrm>
            <a:off x="92364" y="115516"/>
            <a:ext cx="11905672" cy="4801314"/>
          </a:xfrm>
          <a:prstGeom prst="rect">
            <a:avLst/>
          </a:prstGeom>
          <a:noFill/>
        </p:spPr>
        <p:txBody>
          <a:bodyPr wrap="square">
            <a:spAutoFit/>
          </a:bodyPr>
          <a:lstStyle/>
          <a:p>
            <a:pPr algn="just"/>
            <a:r>
              <a:rPr lang="en-IN" b="1" dirty="0"/>
              <a:t>Transfer Learning</a:t>
            </a:r>
          </a:p>
          <a:p>
            <a:pPr algn="just"/>
            <a:endParaRPr lang="en-IN" b="1" dirty="0"/>
          </a:p>
          <a:p>
            <a:pPr algn="just"/>
            <a:r>
              <a:rPr lang="en-IN" dirty="0"/>
              <a:t>In this approach, first train a NN having a large number of target values (Y). Then take a copy of the NN and replace on the last layer (target/output layer) with a much smaller layer representative of the new target. This new layer will need to be trained again. Thus, use the existing trained parameters as a starting point to train the new output layer. There are 2 options to train:</a:t>
            </a:r>
          </a:p>
          <a:p>
            <a:pPr marL="342900" indent="-342900" algn="just">
              <a:buAutoNum type="arabicPeriod"/>
            </a:pPr>
            <a:r>
              <a:rPr lang="en-IN" dirty="0"/>
              <a:t>Only train the output layer parameters – use if very small training set</a:t>
            </a:r>
          </a:p>
          <a:p>
            <a:pPr marL="342900" indent="-342900" algn="just">
              <a:buAutoNum type="arabicPeriod"/>
            </a:pPr>
            <a:r>
              <a:rPr lang="en-IN" dirty="0"/>
              <a:t>Train all parameters of the network – use if large training set available</a:t>
            </a:r>
          </a:p>
          <a:p>
            <a:pPr algn="just"/>
            <a:endParaRPr lang="en-IN" dirty="0"/>
          </a:p>
          <a:p>
            <a:pPr algn="just"/>
            <a:r>
              <a:rPr lang="en-IN" dirty="0"/>
              <a:t>The idea of transfer learning is that NNs might have learned plausible set of parameters for processing inputs. Transferring these inputs to a new NN that starts off with these parameters is a much better place to start training on new outputs. Thus, with a little bit of further learning, the model can fit the new target. </a:t>
            </a:r>
          </a:p>
          <a:p>
            <a:pPr algn="just"/>
            <a:endParaRPr lang="en-IN" dirty="0"/>
          </a:p>
          <a:p>
            <a:pPr algn="just"/>
            <a:r>
              <a:rPr lang="en-IN" dirty="0"/>
              <a:t>Note:</a:t>
            </a:r>
          </a:p>
          <a:p>
            <a:pPr marL="285750" indent="-285750" algn="just">
              <a:buFontTx/>
              <a:buChar char="-"/>
            </a:pPr>
            <a:r>
              <a:rPr lang="en-IN" dirty="0"/>
              <a:t>The step of training a new NN from scratch on a large dataset (may not be related to the task at hand) is called SUPERVISED PRE-TRAINING</a:t>
            </a:r>
          </a:p>
          <a:p>
            <a:pPr marL="285750" indent="-285750" algn="just">
              <a:buFontTx/>
              <a:buChar char="-"/>
            </a:pPr>
            <a:r>
              <a:rPr lang="en-IN" dirty="0"/>
              <a:t>The 2</a:t>
            </a:r>
            <a:r>
              <a:rPr lang="en-IN" baseline="30000" dirty="0"/>
              <a:t>nd</a:t>
            </a:r>
            <a:r>
              <a:rPr lang="en-IN" dirty="0"/>
              <a:t> step of taking the initially trained parameters from supervised pre-training and running gradient descent to further refine the weights to suite a specific application is called FINE TUNING</a:t>
            </a:r>
          </a:p>
        </p:txBody>
      </p:sp>
      <p:pic>
        <p:nvPicPr>
          <p:cNvPr id="4" name="Picture 3">
            <a:extLst>
              <a:ext uri="{FF2B5EF4-FFF2-40B4-BE49-F238E27FC236}">
                <a16:creationId xmlns:a16="http://schemas.microsoft.com/office/drawing/2014/main" id="{628FECE5-8126-146E-89B1-203397FE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012" y="4916830"/>
            <a:ext cx="3726376" cy="1813094"/>
          </a:xfrm>
          <a:prstGeom prst="rect">
            <a:avLst/>
          </a:prstGeom>
          <a:ln>
            <a:solidFill>
              <a:schemeClr val="tx1"/>
            </a:solidFill>
          </a:ln>
        </p:spPr>
      </p:pic>
    </p:spTree>
    <p:extLst>
      <p:ext uri="{BB962C8B-B14F-4D97-AF65-F5344CB8AC3E}">
        <p14:creationId xmlns:p14="http://schemas.microsoft.com/office/powerpoint/2010/main" val="282402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343E33-DF23-F9E3-36B0-58D895D9DD5B}"/>
              </a:ext>
            </a:extLst>
          </p:cNvPr>
          <p:cNvSpPr txBox="1"/>
          <p:nvPr/>
        </p:nvSpPr>
        <p:spPr>
          <a:xfrm>
            <a:off x="92364" y="115516"/>
            <a:ext cx="11905672" cy="1754326"/>
          </a:xfrm>
          <a:prstGeom prst="rect">
            <a:avLst/>
          </a:prstGeom>
          <a:noFill/>
        </p:spPr>
        <p:txBody>
          <a:bodyPr wrap="square">
            <a:spAutoFit/>
          </a:bodyPr>
          <a:lstStyle/>
          <a:p>
            <a:pPr algn="just"/>
            <a:r>
              <a:rPr lang="en-IN" dirty="0"/>
              <a:t>Why does transfer learning work?</a:t>
            </a:r>
          </a:p>
          <a:p>
            <a:pPr algn="just"/>
            <a:endParaRPr lang="en-IN" dirty="0"/>
          </a:p>
          <a:p>
            <a:pPr algn="just"/>
            <a:r>
              <a:rPr lang="en-IN" dirty="0"/>
              <a:t>The initial layers of NN usually learn low level features. As the number of layers increased or are progressed, the NN learns more complex features. Having been through a diverse dataset, NN learns generic features that are useful for solving many tasks. However, this only works for the same input type – a NN that is pre-trained on audio will not work too good for fine-tuning an image dataset.</a:t>
            </a:r>
          </a:p>
        </p:txBody>
      </p:sp>
      <p:pic>
        <p:nvPicPr>
          <p:cNvPr id="4" name="Picture 3">
            <a:extLst>
              <a:ext uri="{FF2B5EF4-FFF2-40B4-BE49-F238E27FC236}">
                <a16:creationId xmlns:a16="http://schemas.microsoft.com/office/drawing/2014/main" id="{68E033DE-AA0B-B7F6-BB8E-DACC4C05B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820" y="2728694"/>
            <a:ext cx="8542760" cy="3749365"/>
          </a:xfrm>
          <a:prstGeom prst="rect">
            <a:avLst/>
          </a:prstGeom>
          <a:ln>
            <a:solidFill>
              <a:schemeClr val="tx1"/>
            </a:solidFill>
          </a:ln>
        </p:spPr>
      </p:pic>
    </p:spTree>
    <p:extLst>
      <p:ext uri="{BB962C8B-B14F-4D97-AF65-F5344CB8AC3E}">
        <p14:creationId xmlns:p14="http://schemas.microsoft.com/office/powerpoint/2010/main" val="1754075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00CC7F-A814-26CB-4866-8CA8EC7DCC56}"/>
              </a:ext>
            </a:extLst>
          </p:cNvPr>
          <p:cNvSpPr txBox="1"/>
          <p:nvPr/>
        </p:nvSpPr>
        <p:spPr>
          <a:xfrm>
            <a:off x="134471" y="115652"/>
            <a:ext cx="6096000" cy="369332"/>
          </a:xfrm>
          <a:prstGeom prst="rect">
            <a:avLst/>
          </a:prstGeom>
          <a:noFill/>
        </p:spPr>
        <p:txBody>
          <a:bodyPr wrap="square">
            <a:spAutoFit/>
          </a:bodyPr>
          <a:lstStyle/>
          <a:p>
            <a:pPr algn="just"/>
            <a:r>
              <a:rPr lang="en-IN" b="1" dirty="0"/>
              <a:t>Full Cycle of ML Development</a:t>
            </a:r>
          </a:p>
        </p:txBody>
      </p:sp>
      <p:pic>
        <p:nvPicPr>
          <p:cNvPr id="5" name="Picture 4">
            <a:extLst>
              <a:ext uri="{FF2B5EF4-FFF2-40B4-BE49-F238E27FC236}">
                <a16:creationId xmlns:a16="http://schemas.microsoft.com/office/drawing/2014/main" id="{9D576498-282E-2182-2D66-5FA3079B1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862" y="552545"/>
            <a:ext cx="7421217" cy="3304711"/>
          </a:xfrm>
          <a:prstGeom prst="rect">
            <a:avLst/>
          </a:prstGeom>
          <a:ln>
            <a:solidFill>
              <a:schemeClr val="tx1"/>
            </a:solidFill>
          </a:ln>
        </p:spPr>
      </p:pic>
      <p:pic>
        <p:nvPicPr>
          <p:cNvPr id="7" name="Picture 6">
            <a:extLst>
              <a:ext uri="{FF2B5EF4-FFF2-40B4-BE49-F238E27FC236}">
                <a16:creationId xmlns:a16="http://schemas.microsoft.com/office/drawing/2014/main" id="{25BFDC76-71E5-43FB-47ED-59BC83477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848" y="4027305"/>
            <a:ext cx="5411243" cy="2634360"/>
          </a:xfrm>
          <a:prstGeom prst="rect">
            <a:avLst/>
          </a:prstGeom>
          <a:ln>
            <a:solidFill>
              <a:schemeClr val="tx1"/>
            </a:solidFill>
          </a:ln>
        </p:spPr>
      </p:pic>
    </p:spTree>
    <p:extLst>
      <p:ext uri="{BB962C8B-B14F-4D97-AF65-F5344CB8AC3E}">
        <p14:creationId xmlns:p14="http://schemas.microsoft.com/office/powerpoint/2010/main" val="326371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9162F-079F-4D7F-16A7-6E13F96573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EEB898-A997-5E48-86E1-3B9144A5024C}"/>
              </a:ext>
            </a:extLst>
          </p:cNvPr>
          <p:cNvSpPr txBox="1"/>
          <p:nvPr/>
        </p:nvSpPr>
        <p:spPr>
          <a:xfrm>
            <a:off x="170330" y="12680"/>
            <a:ext cx="11869269" cy="1323439"/>
          </a:xfrm>
          <a:prstGeom prst="rect">
            <a:avLst/>
          </a:prstGeom>
          <a:noFill/>
        </p:spPr>
        <p:txBody>
          <a:bodyPr wrap="square" rtlCol="0">
            <a:spAutoFit/>
          </a:bodyPr>
          <a:lstStyle/>
          <a:p>
            <a:pPr algn="just"/>
            <a:r>
              <a:rPr lang="en-US" sz="2000" b="1" dirty="0"/>
              <a:t>Complex NN</a:t>
            </a:r>
          </a:p>
          <a:p>
            <a:pPr algn="just"/>
            <a:endParaRPr lang="en-US" sz="2000" b="1" dirty="0"/>
          </a:p>
          <a:p>
            <a:pPr algn="just"/>
            <a:r>
              <a:rPr lang="en-US" sz="2000" dirty="0"/>
              <a:t>By convention, when we say a NN has 4 layers, we exclude Layer 0 (which is the input feature vector) and count the rest of the layers including the output layer. </a:t>
            </a:r>
          </a:p>
        </p:txBody>
      </p:sp>
      <p:pic>
        <p:nvPicPr>
          <p:cNvPr id="4" name="Picture 3">
            <a:extLst>
              <a:ext uri="{FF2B5EF4-FFF2-40B4-BE49-F238E27FC236}">
                <a16:creationId xmlns:a16="http://schemas.microsoft.com/office/drawing/2014/main" id="{2AE51C79-0975-2C7E-A5F1-10F5AF6281A8}"/>
              </a:ext>
            </a:extLst>
          </p:cNvPr>
          <p:cNvPicPr>
            <a:picLocks noChangeAspect="1"/>
          </p:cNvPicPr>
          <p:nvPr/>
        </p:nvPicPr>
        <p:blipFill>
          <a:blip r:embed="rId2"/>
          <a:stretch>
            <a:fillRect/>
          </a:stretch>
        </p:blipFill>
        <p:spPr>
          <a:xfrm>
            <a:off x="334526" y="1774666"/>
            <a:ext cx="3574090" cy="1985182"/>
          </a:xfrm>
          <a:prstGeom prst="rect">
            <a:avLst/>
          </a:prstGeom>
          <a:ln>
            <a:solidFill>
              <a:schemeClr val="tx1"/>
            </a:solidFill>
          </a:ln>
        </p:spPr>
      </p:pic>
      <p:pic>
        <p:nvPicPr>
          <p:cNvPr id="6" name="Picture 5">
            <a:extLst>
              <a:ext uri="{FF2B5EF4-FFF2-40B4-BE49-F238E27FC236}">
                <a16:creationId xmlns:a16="http://schemas.microsoft.com/office/drawing/2014/main" id="{10BDFF8A-3B21-FF55-0142-2D0B8BC1EB22}"/>
              </a:ext>
            </a:extLst>
          </p:cNvPr>
          <p:cNvPicPr>
            <a:picLocks noChangeAspect="1"/>
          </p:cNvPicPr>
          <p:nvPr/>
        </p:nvPicPr>
        <p:blipFill>
          <a:blip r:embed="rId3"/>
          <a:stretch>
            <a:fillRect/>
          </a:stretch>
        </p:blipFill>
        <p:spPr>
          <a:xfrm>
            <a:off x="4072062" y="1361023"/>
            <a:ext cx="7710782" cy="2852390"/>
          </a:xfrm>
          <a:prstGeom prst="rect">
            <a:avLst/>
          </a:prstGeom>
          <a:ln>
            <a:solidFill>
              <a:schemeClr val="tx1"/>
            </a:solidFill>
          </a:ln>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7E2DDD7-C070-FDD0-71B3-21A049DEB3ED}"/>
                  </a:ext>
                </a:extLst>
              </p:cNvPr>
              <p:cNvSpPr txBox="1"/>
              <p:nvPr/>
            </p:nvSpPr>
            <p:spPr>
              <a:xfrm>
                <a:off x="161365" y="4274046"/>
                <a:ext cx="11869269" cy="2445862"/>
              </a:xfrm>
              <a:prstGeom prst="rect">
                <a:avLst/>
              </a:prstGeom>
              <a:noFill/>
            </p:spPr>
            <p:txBody>
              <a:bodyPr wrap="square" rtlCol="0">
                <a:spAutoFit/>
              </a:bodyPr>
              <a:lstStyle/>
              <a:p>
                <a:pPr algn="just"/>
                <a:r>
                  <a:rPr lang="en-IN" dirty="0"/>
                  <a:t>In layer 1, you compute logistic regression 4 times with different w &amp; b values for each unit. This output is then collected (called activations) and passed on to the next layer that computes logistic regression on the activation 5 times. Thus, the predictions generated by one layer and passed on to the next layer (</a:t>
                </a:r>
                <a:r>
                  <a:rPr lang="en-IN" dirty="0" err="1"/>
                  <a:t>ensembling</a:t>
                </a:r>
                <a:r>
                  <a:rPr lang="en-IN" dirty="0"/>
                  <a:t>).</a:t>
                </a:r>
              </a:p>
              <a:p>
                <a:pPr algn="just"/>
                <a:endParaRPr lang="en-IN" dirty="0"/>
              </a:p>
              <a:p>
                <a:pPr algn="just"/>
                <a:r>
                  <a:rPr lang="en-IN" dirty="0"/>
                  <a:t>General form of activation equation for an arbitrary layer </a:t>
                </a:r>
                <a14:m>
                  <m:oMath xmlns:m="http://schemas.openxmlformats.org/officeDocument/2006/math">
                    <m:r>
                      <a:rPr lang="en-IN" b="0" i="1" smtClean="0">
                        <a:latin typeface="Cambria Math" panose="02040503050406030204" pitchFamily="18" charset="0"/>
                      </a:rPr>
                      <m:t>𝑙</m:t>
                    </m:r>
                  </m:oMath>
                </a14:m>
                <a:r>
                  <a:rPr lang="en-IN" dirty="0"/>
                  <a:t> and unit </a:t>
                </a:r>
                <a14:m>
                  <m:oMath xmlns:m="http://schemas.openxmlformats.org/officeDocument/2006/math">
                    <m:r>
                      <a:rPr lang="en-IN" b="0" i="1" smtClean="0">
                        <a:latin typeface="Cambria Math" panose="02040503050406030204" pitchFamily="18" charset="0"/>
                      </a:rPr>
                      <m:t>𝑗</m:t>
                    </m:r>
                  </m:oMath>
                </a14:m>
                <a:r>
                  <a:rPr lang="en-IN" dirty="0"/>
                  <a:t>:</a:t>
                </a:r>
              </a:p>
              <a:p>
                <a:pPr algn="just"/>
                <a:endParaRPr lang="en-IN" dirty="0"/>
              </a:p>
              <a:p>
                <a:pPr algn="just"/>
                <a14:m>
                  <m:oMathPara xmlns:m="http://schemas.openxmlformats.org/officeDocument/2006/math">
                    <m:oMathParaPr>
                      <m:jc m:val="centerGroup"/>
                    </m:oMathParaPr>
                    <m:oMath xmlns:m="http://schemas.openxmlformats.org/officeDocument/2006/math">
                      <m:sSubSup>
                        <m:sSubSupPr>
                          <m:ctrlPr>
                            <a:rPr lang="en-IN" i="1" smtClean="0">
                              <a:latin typeface="Cambria Math" panose="02040503050406030204" pitchFamily="18" charset="0"/>
                            </a:rPr>
                          </m:ctrlPr>
                        </m:sSubSupPr>
                        <m:e>
                          <m:r>
                            <a:rPr lang="en-IN" b="0" i="1" smtClean="0">
                              <a:latin typeface="Cambria Math" panose="02040503050406030204" pitchFamily="18" charset="0"/>
                            </a:rPr>
                            <m:t>𝑎</m:t>
                          </m:r>
                        </m:e>
                        <m:sub>
                          <m:r>
                            <a:rPr lang="en-IN" b="0" i="1" smtClean="0">
                              <a:latin typeface="Cambria Math" panose="02040503050406030204" pitchFamily="18" charset="0"/>
                            </a:rPr>
                            <m:t>𝑗</m:t>
                          </m:r>
                        </m:sub>
                        <m:sup>
                          <m:r>
                            <a:rPr lang="en-IN" b="0" i="1" smtClean="0">
                              <a:latin typeface="Cambria Math" panose="02040503050406030204" pitchFamily="18" charset="0"/>
                            </a:rPr>
                            <m:t>[</m:t>
                          </m:r>
                          <m:r>
                            <a:rPr lang="en-IN" b="0" i="1" smtClean="0">
                              <a:latin typeface="Cambria Math" panose="02040503050406030204" pitchFamily="18" charset="0"/>
                            </a:rPr>
                            <m:t>𝑙</m:t>
                          </m:r>
                          <m:r>
                            <a:rPr lang="en-IN" b="0" i="1" smtClean="0">
                              <a:latin typeface="Cambria Math" panose="02040503050406030204" pitchFamily="18" charset="0"/>
                            </a:rPr>
                            <m:t>]</m:t>
                          </m:r>
                        </m:sup>
                      </m:sSubSup>
                      <m:r>
                        <a:rPr lang="en-IN" b="0" i="1" smtClean="0">
                          <a:latin typeface="Cambria Math" panose="02040503050406030204" pitchFamily="18" charset="0"/>
                        </a:rPr>
                        <m:t>=</m:t>
                      </m:r>
                      <m:r>
                        <a:rPr lang="en-IN" b="0" i="1" smtClean="0">
                          <a:latin typeface="Cambria Math" panose="02040503050406030204" pitchFamily="18" charset="0"/>
                        </a:rPr>
                        <m:t>𝑔</m:t>
                      </m:r>
                      <m:d>
                        <m:dPr>
                          <m:ctrlPr>
                            <a:rPr lang="en-IN" b="0" i="1" smtClean="0">
                              <a:latin typeface="Cambria Math" panose="02040503050406030204" pitchFamily="18" charset="0"/>
                            </a:rPr>
                          </m:ctrlPr>
                        </m:dPr>
                        <m:e>
                          <m:sSubSup>
                            <m:sSubSupPr>
                              <m:ctrlPr>
                                <a:rPr lang="en-IN" b="0" i="1" smtClean="0">
                                  <a:latin typeface="Cambria Math" panose="02040503050406030204" pitchFamily="18" charset="0"/>
                                </a:rPr>
                              </m:ctrlPr>
                            </m:sSub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𝑤</m:t>
                                  </m:r>
                                </m:e>
                              </m:acc>
                            </m:e>
                            <m:sub>
                              <m:r>
                                <a:rPr lang="en-IN" b="0" i="1" smtClean="0">
                                  <a:latin typeface="Cambria Math" panose="02040503050406030204" pitchFamily="18" charset="0"/>
                                </a:rPr>
                                <m:t>𝑗</m:t>
                              </m:r>
                            </m:sub>
                            <m:sup>
                              <m:r>
                                <a:rPr lang="en-IN" b="0" i="1" smtClean="0">
                                  <a:latin typeface="Cambria Math" panose="02040503050406030204" pitchFamily="18" charset="0"/>
                                </a:rPr>
                                <m:t>𝑙</m:t>
                              </m:r>
                            </m:sup>
                          </m:sSub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𝑎</m:t>
                                  </m:r>
                                </m:e>
                              </m:acc>
                            </m:e>
                            <m: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𝑙</m:t>
                                  </m:r>
                                  <m:r>
                                    <a:rPr lang="en-IN" b="0" i="1" smtClean="0">
                                      <a:latin typeface="Cambria Math" panose="02040503050406030204" pitchFamily="18" charset="0"/>
                                    </a:rPr>
                                    <m:t>−1</m:t>
                                  </m:r>
                                </m:e>
                              </m:d>
                            </m:sup>
                          </m:sSup>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𝑏</m:t>
                              </m:r>
                            </m:e>
                            <m:sub>
                              <m:r>
                                <a:rPr lang="en-IN" b="0" i="1" smtClean="0">
                                  <a:latin typeface="Cambria Math" panose="02040503050406030204" pitchFamily="18" charset="0"/>
                                </a:rPr>
                                <m:t>𝑗</m:t>
                              </m:r>
                            </m:sub>
                            <m:sup>
                              <m:d>
                                <m:dPr>
                                  <m:begChr m:val="["/>
                                  <m:endChr m:val="]"/>
                                  <m:ctrlPr>
                                    <a:rPr lang="en-IN" b="0" i="1" smtClean="0">
                                      <a:latin typeface="Cambria Math" panose="02040503050406030204" pitchFamily="18" charset="0"/>
                                    </a:rPr>
                                  </m:ctrlPr>
                                </m:dPr>
                                <m:e>
                                  <m:r>
                                    <a:rPr lang="en-IN" b="0" i="1" smtClean="0">
                                      <a:latin typeface="Cambria Math" panose="02040503050406030204" pitchFamily="18" charset="0"/>
                                    </a:rPr>
                                    <m:t>𝑙</m:t>
                                  </m:r>
                                </m:e>
                              </m:d>
                            </m:sup>
                          </m:sSubSup>
                        </m:e>
                      </m:d>
                    </m:oMath>
                  </m:oMathPara>
                </a14:m>
                <a:endParaRPr lang="en-IN" b="0" dirty="0"/>
              </a:p>
              <a:p>
                <a:pPr algn="just"/>
                <a:r>
                  <a:rPr lang="en-IN" dirty="0"/>
                  <a:t>Note: activations are of previous layer</a:t>
                </a:r>
              </a:p>
            </p:txBody>
          </p:sp>
        </mc:Choice>
        <mc:Fallback xmlns="">
          <p:sp>
            <p:nvSpPr>
              <p:cNvPr id="7" name="TextBox 6">
                <a:extLst>
                  <a:ext uri="{FF2B5EF4-FFF2-40B4-BE49-F238E27FC236}">
                    <a16:creationId xmlns:a16="http://schemas.microsoft.com/office/drawing/2014/main" id="{E7E2DDD7-C070-FDD0-71B3-21A049DEB3ED}"/>
                  </a:ext>
                </a:extLst>
              </p:cNvPr>
              <p:cNvSpPr txBox="1">
                <a:spLocks noRot="1" noChangeAspect="1" noMove="1" noResize="1" noEditPoints="1" noAdjustHandles="1" noChangeArrowheads="1" noChangeShapeType="1" noTextEdit="1"/>
              </p:cNvSpPr>
              <p:nvPr/>
            </p:nvSpPr>
            <p:spPr>
              <a:xfrm>
                <a:off x="161365" y="4274046"/>
                <a:ext cx="11869269" cy="2445862"/>
              </a:xfrm>
              <a:prstGeom prst="rect">
                <a:avLst/>
              </a:prstGeom>
              <a:blipFill>
                <a:blip r:embed="rId4"/>
                <a:stretch>
                  <a:fillRect l="-411" t="-1247" r="-411" b="-2993"/>
                </a:stretch>
              </a:blipFill>
            </p:spPr>
            <p:txBody>
              <a:bodyPr/>
              <a:lstStyle/>
              <a:p>
                <a:r>
                  <a:rPr lang="en-IN">
                    <a:noFill/>
                  </a:rPr>
                  <a:t> </a:t>
                </a:r>
              </a:p>
            </p:txBody>
          </p:sp>
        </mc:Fallback>
      </mc:AlternateContent>
    </p:spTree>
    <p:extLst>
      <p:ext uri="{BB962C8B-B14F-4D97-AF65-F5344CB8AC3E}">
        <p14:creationId xmlns:p14="http://schemas.microsoft.com/office/powerpoint/2010/main" val="113326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A0496C-9097-BFD1-60E6-524450DE5E3B}"/>
              </a:ext>
            </a:extLst>
          </p:cNvPr>
          <p:cNvSpPr txBox="1"/>
          <p:nvPr/>
        </p:nvSpPr>
        <p:spPr>
          <a:xfrm>
            <a:off x="152400" y="92492"/>
            <a:ext cx="11887200" cy="2031325"/>
          </a:xfrm>
          <a:prstGeom prst="rect">
            <a:avLst/>
          </a:prstGeom>
          <a:noFill/>
        </p:spPr>
        <p:txBody>
          <a:bodyPr wrap="square">
            <a:spAutoFit/>
          </a:bodyPr>
          <a:lstStyle/>
          <a:p>
            <a:pPr algn="just"/>
            <a:r>
              <a:rPr lang="en-IN" b="1" dirty="0"/>
              <a:t>Error Metrics for Skewed Datasets</a:t>
            </a:r>
          </a:p>
          <a:p>
            <a:pPr algn="just"/>
            <a:endParaRPr lang="en-IN" b="1" dirty="0"/>
          </a:p>
          <a:p>
            <a:pPr algn="just"/>
            <a:r>
              <a:rPr lang="en-IN" dirty="0"/>
              <a:t>If the ratio of the positive to negative examples is skewed, then usual error metrics such as accuracy do not work well. Also, since the data is skewed, incremental changes to the accuracy do not mean much and it is difficult to select the best algorithm</a:t>
            </a:r>
          </a:p>
          <a:p>
            <a:pPr algn="just"/>
            <a:endParaRPr lang="en-IN" dirty="0"/>
          </a:p>
          <a:p>
            <a:pPr algn="just"/>
            <a:r>
              <a:rPr lang="en-IN" dirty="0"/>
              <a:t>For skewed dataset, a common pair of error metrics to view is PRECISION/RECALL</a:t>
            </a:r>
          </a:p>
        </p:txBody>
      </p:sp>
      <p:graphicFrame>
        <p:nvGraphicFramePr>
          <p:cNvPr id="4" name="Table 3">
            <a:extLst>
              <a:ext uri="{FF2B5EF4-FFF2-40B4-BE49-F238E27FC236}">
                <a16:creationId xmlns:a16="http://schemas.microsoft.com/office/drawing/2014/main" id="{122D052F-3948-A038-309D-0FB2E2074AF1}"/>
              </a:ext>
            </a:extLst>
          </p:cNvPr>
          <p:cNvGraphicFramePr>
            <a:graphicFrameLocks noGrp="1"/>
          </p:cNvGraphicFramePr>
          <p:nvPr>
            <p:extLst>
              <p:ext uri="{D42A27DB-BD31-4B8C-83A1-F6EECF244321}">
                <p14:modId xmlns:p14="http://schemas.microsoft.com/office/powerpoint/2010/main" val="3350071096"/>
              </p:ext>
            </p:extLst>
          </p:nvPr>
        </p:nvGraphicFramePr>
        <p:xfrm>
          <a:off x="328707" y="2682936"/>
          <a:ext cx="5507316" cy="1112520"/>
        </p:xfrm>
        <a:graphic>
          <a:graphicData uri="http://schemas.openxmlformats.org/drawingml/2006/table">
            <a:tbl>
              <a:tblPr firstRow="1" bandRow="1">
                <a:tableStyleId>{5C22544A-7EE6-4342-B048-85BDC9FD1C3A}</a:tableStyleId>
              </a:tblPr>
              <a:tblGrid>
                <a:gridCol w="1835772">
                  <a:extLst>
                    <a:ext uri="{9D8B030D-6E8A-4147-A177-3AD203B41FA5}">
                      <a16:colId xmlns:a16="http://schemas.microsoft.com/office/drawing/2014/main" val="1838273091"/>
                    </a:ext>
                  </a:extLst>
                </a:gridCol>
                <a:gridCol w="1835772">
                  <a:extLst>
                    <a:ext uri="{9D8B030D-6E8A-4147-A177-3AD203B41FA5}">
                      <a16:colId xmlns:a16="http://schemas.microsoft.com/office/drawing/2014/main" val="3971144714"/>
                    </a:ext>
                  </a:extLst>
                </a:gridCol>
                <a:gridCol w="1835772">
                  <a:extLst>
                    <a:ext uri="{9D8B030D-6E8A-4147-A177-3AD203B41FA5}">
                      <a16:colId xmlns:a16="http://schemas.microsoft.com/office/drawing/2014/main" val="418724262"/>
                    </a:ext>
                  </a:extLst>
                </a:gridCol>
              </a:tblGrid>
              <a:tr h="370840">
                <a:tc>
                  <a:txBody>
                    <a:bodyPr/>
                    <a:lstStyle/>
                    <a:p>
                      <a:r>
                        <a:rPr lang="en-IN" dirty="0"/>
                        <a:t>Predicted/Actual</a:t>
                      </a:r>
                    </a:p>
                  </a:txBody>
                  <a:tcPr/>
                </a:tc>
                <a:tc>
                  <a:txBody>
                    <a:bodyPr/>
                    <a:lstStyle/>
                    <a:p>
                      <a:r>
                        <a:rPr lang="en-IN" dirty="0"/>
                        <a:t>1</a:t>
                      </a:r>
                    </a:p>
                  </a:txBody>
                  <a:tcPr/>
                </a:tc>
                <a:tc>
                  <a:txBody>
                    <a:bodyPr/>
                    <a:lstStyle/>
                    <a:p>
                      <a:r>
                        <a:rPr lang="en-IN" dirty="0"/>
                        <a:t>0</a:t>
                      </a:r>
                    </a:p>
                  </a:txBody>
                  <a:tcPr/>
                </a:tc>
                <a:extLst>
                  <a:ext uri="{0D108BD9-81ED-4DB2-BD59-A6C34878D82A}">
                    <a16:rowId xmlns:a16="http://schemas.microsoft.com/office/drawing/2014/main" val="2317931786"/>
                  </a:ext>
                </a:extLst>
              </a:tr>
              <a:tr h="370840">
                <a:tc>
                  <a:txBody>
                    <a:bodyPr/>
                    <a:lstStyle/>
                    <a:p>
                      <a:r>
                        <a:rPr lang="en-IN" dirty="0"/>
                        <a:t>1</a:t>
                      </a:r>
                    </a:p>
                  </a:txBody>
                  <a:tcPr/>
                </a:tc>
                <a:tc>
                  <a:txBody>
                    <a:bodyPr/>
                    <a:lstStyle/>
                    <a:p>
                      <a:r>
                        <a:rPr lang="en-IN" dirty="0"/>
                        <a:t>True Positive</a:t>
                      </a:r>
                    </a:p>
                  </a:txBody>
                  <a:tcPr/>
                </a:tc>
                <a:tc>
                  <a:txBody>
                    <a:bodyPr/>
                    <a:lstStyle/>
                    <a:p>
                      <a:r>
                        <a:rPr lang="en-IN" dirty="0"/>
                        <a:t>False Positive</a:t>
                      </a:r>
                    </a:p>
                  </a:txBody>
                  <a:tcPr/>
                </a:tc>
                <a:extLst>
                  <a:ext uri="{0D108BD9-81ED-4DB2-BD59-A6C34878D82A}">
                    <a16:rowId xmlns:a16="http://schemas.microsoft.com/office/drawing/2014/main" val="336685237"/>
                  </a:ext>
                </a:extLst>
              </a:tr>
              <a:tr h="370840">
                <a:tc>
                  <a:txBody>
                    <a:bodyPr/>
                    <a:lstStyle/>
                    <a:p>
                      <a:r>
                        <a:rPr lang="en-IN" dirty="0"/>
                        <a:t>0</a:t>
                      </a:r>
                    </a:p>
                  </a:txBody>
                  <a:tcPr/>
                </a:tc>
                <a:tc>
                  <a:txBody>
                    <a:bodyPr/>
                    <a:lstStyle/>
                    <a:p>
                      <a:r>
                        <a:rPr lang="en-IN" dirty="0"/>
                        <a:t>False Negative</a:t>
                      </a:r>
                    </a:p>
                  </a:txBody>
                  <a:tcPr/>
                </a:tc>
                <a:tc>
                  <a:txBody>
                    <a:bodyPr/>
                    <a:lstStyle/>
                    <a:p>
                      <a:r>
                        <a:rPr lang="en-IN" dirty="0"/>
                        <a:t>True Negative</a:t>
                      </a:r>
                    </a:p>
                  </a:txBody>
                  <a:tcPr/>
                </a:tc>
                <a:extLst>
                  <a:ext uri="{0D108BD9-81ED-4DB2-BD59-A6C34878D82A}">
                    <a16:rowId xmlns:a16="http://schemas.microsoft.com/office/drawing/2014/main" val="538908699"/>
                  </a:ext>
                </a:extLst>
              </a:tr>
            </a:tbl>
          </a:graphicData>
        </a:graphic>
      </p:graphicFrame>
      <p:graphicFrame>
        <p:nvGraphicFramePr>
          <p:cNvPr id="5" name="Table 4">
            <a:extLst>
              <a:ext uri="{FF2B5EF4-FFF2-40B4-BE49-F238E27FC236}">
                <a16:creationId xmlns:a16="http://schemas.microsoft.com/office/drawing/2014/main" id="{EE4E0DB7-CC7C-5F18-36DC-109D057F43B8}"/>
              </a:ext>
            </a:extLst>
          </p:cNvPr>
          <p:cNvGraphicFramePr>
            <a:graphicFrameLocks noGrp="1"/>
          </p:cNvGraphicFramePr>
          <p:nvPr>
            <p:extLst>
              <p:ext uri="{D42A27DB-BD31-4B8C-83A1-F6EECF244321}">
                <p14:modId xmlns:p14="http://schemas.microsoft.com/office/powerpoint/2010/main" val="2896146443"/>
              </p:ext>
            </p:extLst>
          </p:nvPr>
        </p:nvGraphicFramePr>
        <p:xfrm>
          <a:off x="6355979" y="2418158"/>
          <a:ext cx="5247339" cy="1828800"/>
        </p:xfrm>
        <a:graphic>
          <a:graphicData uri="http://schemas.openxmlformats.org/drawingml/2006/table">
            <a:tbl>
              <a:tblPr firstRow="1" bandRow="1">
                <a:tableStyleId>{5C22544A-7EE6-4342-B048-85BDC9FD1C3A}</a:tableStyleId>
              </a:tblPr>
              <a:tblGrid>
                <a:gridCol w="1749113">
                  <a:extLst>
                    <a:ext uri="{9D8B030D-6E8A-4147-A177-3AD203B41FA5}">
                      <a16:colId xmlns:a16="http://schemas.microsoft.com/office/drawing/2014/main" val="2670649586"/>
                    </a:ext>
                  </a:extLst>
                </a:gridCol>
                <a:gridCol w="1749113">
                  <a:extLst>
                    <a:ext uri="{9D8B030D-6E8A-4147-A177-3AD203B41FA5}">
                      <a16:colId xmlns:a16="http://schemas.microsoft.com/office/drawing/2014/main" val="3122267580"/>
                    </a:ext>
                  </a:extLst>
                </a:gridCol>
                <a:gridCol w="1749113">
                  <a:extLst>
                    <a:ext uri="{9D8B030D-6E8A-4147-A177-3AD203B41FA5}">
                      <a16:colId xmlns:a16="http://schemas.microsoft.com/office/drawing/2014/main" val="270178734"/>
                    </a:ext>
                  </a:extLst>
                </a:gridCol>
              </a:tblGrid>
              <a:tr h="222504">
                <a:tc>
                  <a:txBody>
                    <a:bodyPr/>
                    <a:lstStyle/>
                    <a:p>
                      <a:r>
                        <a:rPr lang="en-IN" dirty="0"/>
                        <a:t>Actual</a:t>
                      </a:r>
                    </a:p>
                  </a:txBody>
                  <a:tcPr/>
                </a:tc>
                <a:tc>
                  <a:txBody>
                    <a:bodyPr/>
                    <a:lstStyle/>
                    <a:p>
                      <a:r>
                        <a:rPr lang="en-IN" dirty="0"/>
                        <a:t>Predicted</a:t>
                      </a:r>
                    </a:p>
                  </a:txBody>
                  <a:tcPr/>
                </a:tc>
                <a:tc>
                  <a:txBody>
                    <a:bodyPr/>
                    <a:lstStyle/>
                    <a:p>
                      <a:r>
                        <a:rPr lang="en-IN" dirty="0"/>
                        <a:t>Metric</a:t>
                      </a:r>
                    </a:p>
                  </a:txBody>
                  <a:tcPr/>
                </a:tc>
                <a:extLst>
                  <a:ext uri="{0D108BD9-81ED-4DB2-BD59-A6C34878D82A}">
                    <a16:rowId xmlns:a16="http://schemas.microsoft.com/office/drawing/2014/main" val="3424614665"/>
                  </a:ext>
                </a:extLst>
              </a:tr>
              <a:tr h="222504">
                <a:tc>
                  <a:txBody>
                    <a:bodyPr/>
                    <a:lstStyle/>
                    <a:p>
                      <a:r>
                        <a:rPr lang="en-IN" dirty="0"/>
                        <a:t>1</a:t>
                      </a:r>
                    </a:p>
                  </a:txBody>
                  <a:tcPr/>
                </a:tc>
                <a:tc>
                  <a:txBody>
                    <a:bodyPr/>
                    <a:lstStyle/>
                    <a:p>
                      <a:r>
                        <a:rPr lang="en-IN" dirty="0"/>
                        <a:t>1</a:t>
                      </a:r>
                    </a:p>
                  </a:txBody>
                  <a:tcPr/>
                </a:tc>
                <a:tc>
                  <a:txBody>
                    <a:bodyPr/>
                    <a:lstStyle/>
                    <a:p>
                      <a:r>
                        <a:rPr lang="en-IN" dirty="0"/>
                        <a:t>True Positive</a:t>
                      </a:r>
                    </a:p>
                  </a:txBody>
                  <a:tcPr/>
                </a:tc>
                <a:extLst>
                  <a:ext uri="{0D108BD9-81ED-4DB2-BD59-A6C34878D82A}">
                    <a16:rowId xmlns:a16="http://schemas.microsoft.com/office/drawing/2014/main" val="1268326967"/>
                  </a:ext>
                </a:extLst>
              </a:tr>
              <a:tr h="222504">
                <a:tc>
                  <a:txBody>
                    <a:bodyPr/>
                    <a:lstStyle/>
                    <a:p>
                      <a:r>
                        <a:rPr lang="en-IN" dirty="0"/>
                        <a:t>1</a:t>
                      </a:r>
                    </a:p>
                  </a:txBody>
                  <a:tcPr/>
                </a:tc>
                <a:tc>
                  <a:txBody>
                    <a:bodyPr/>
                    <a:lstStyle/>
                    <a:p>
                      <a:r>
                        <a:rPr lang="en-IN" dirty="0"/>
                        <a:t>0</a:t>
                      </a:r>
                    </a:p>
                  </a:txBody>
                  <a:tcPr/>
                </a:tc>
                <a:tc>
                  <a:txBody>
                    <a:bodyPr/>
                    <a:lstStyle/>
                    <a:p>
                      <a:r>
                        <a:rPr lang="en-IN" dirty="0"/>
                        <a:t>False Negative</a:t>
                      </a:r>
                    </a:p>
                  </a:txBody>
                  <a:tcPr/>
                </a:tc>
                <a:extLst>
                  <a:ext uri="{0D108BD9-81ED-4DB2-BD59-A6C34878D82A}">
                    <a16:rowId xmlns:a16="http://schemas.microsoft.com/office/drawing/2014/main" val="3758315699"/>
                  </a:ext>
                </a:extLst>
              </a:tr>
              <a:tr h="222504">
                <a:tc>
                  <a:txBody>
                    <a:bodyPr/>
                    <a:lstStyle/>
                    <a:p>
                      <a:r>
                        <a:rPr lang="en-IN" dirty="0"/>
                        <a:t>0</a:t>
                      </a:r>
                    </a:p>
                  </a:txBody>
                  <a:tcPr/>
                </a:tc>
                <a:tc>
                  <a:txBody>
                    <a:bodyPr/>
                    <a:lstStyle/>
                    <a:p>
                      <a:r>
                        <a:rPr lang="en-IN" dirty="0"/>
                        <a:t>1</a:t>
                      </a:r>
                    </a:p>
                  </a:txBody>
                  <a:tcPr/>
                </a:tc>
                <a:tc>
                  <a:txBody>
                    <a:bodyPr/>
                    <a:lstStyle/>
                    <a:p>
                      <a:r>
                        <a:rPr lang="en-IN" dirty="0"/>
                        <a:t>False Positive</a:t>
                      </a:r>
                    </a:p>
                  </a:txBody>
                  <a:tcPr/>
                </a:tc>
                <a:extLst>
                  <a:ext uri="{0D108BD9-81ED-4DB2-BD59-A6C34878D82A}">
                    <a16:rowId xmlns:a16="http://schemas.microsoft.com/office/drawing/2014/main" val="1333285975"/>
                  </a:ext>
                </a:extLst>
              </a:tr>
              <a:tr h="222504">
                <a:tc>
                  <a:txBody>
                    <a:bodyPr/>
                    <a:lstStyle/>
                    <a:p>
                      <a:r>
                        <a:rPr lang="en-IN" dirty="0"/>
                        <a:t>0</a:t>
                      </a:r>
                    </a:p>
                  </a:txBody>
                  <a:tcPr/>
                </a:tc>
                <a:tc>
                  <a:txBody>
                    <a:bodyPr/>
                    <a:lstStyle/>
                    <a:p>
                      <a:r>
                        <a:rPr lang="en-IN" dirty="0"/>
                        <a:t>0</a:t>
                      </a:r>
                    </a:p>
                  </a:txBody>
                  <a:tcPr/>
                </a:tc>
                <a:tc>
                  <a:txBody>
                    <a:bodyPr/>
                    <a:lstStyle/>
                    <a:p>
                      <a:r>
                        <a:rPr lang="en-IN" dirty="0"/>
                        <a:t>True Negative</a:t>
                      </a:r>
                    </a:p>
                  </a:txBody>
                  <a:tcPr/>
                </a:tc>
                <a:extLst>
                  <a:ext uri="{0D108BD9-81ED-4DB2-BD59-A6C34878D82A}">
                    <a16:rowId xmlns:a16="http://schemas.microsoft.com/office/drawing/2014/main" val="211308340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2AC982-CE49-B912-8BCB-9DBBC491F792}"/>
                  </a:ext>
                </a:extLst>
              </p:cNvPr>
              <p:cNvSpPr txBox="1"/>
              <p:nvPr/>
            </p:nvSpPr>
            <p:spPr>
              <a:xfrm>
                <a:off x="152400" y="4831975"/>
                <a:ext cx="4759636" cy="1692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𝑃𝑟𝑒𝑐𝑖𝑠𝑖𝑜𝑛</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𝑇𝑃</m:t>
                          </m:r>
                        </m:num>
                        <m:den>
                          <m:r>
                            <a:rPr lang="en-IN" b="0" i="1" smtClean="0">
                              <a:latin typeface="Cambria Math" panose="02040503050406030204" pitchFamily="18" charset="0"/>
                            </a:rPr>
                            <m:t>𝑃𝑟𝑒𝑑𝑖𝑐𝑡𝑒𝑑</m:t>
                          </m:r>
                          <m:r>
                            <a:rPr lang="en-IN" b="0" i="1" smtClean="0">
                              <a:latin typeface="Cambria Math" panose="02040503050406030204" pitchFamily="18" charset="0"/>
                            </a:rPr>
                            <m:t> </m:t>
                          </m:r>
                          <m:r>
                            <a:rPr lang="en-IN" b="0" i="1" smtClean="0">
                              <a:latin typeface="Cambria Math" panose="02040503050406030204" pitchFamily="18" charset="0"/>
                            </a:rPr>
                            <m:t>𝑃𝑜𝑠𝑖𝑡𝑖𝑣𝑒𝑠</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𝑇𝑃</m:t>
                          </m:r>
                        </m:num>
                        <m:den>
                          <m:r>
                            <a:rPr lang="en-IN" b="0" i="1" smtClean="0">
                              <a:latin typeface="Cambria Math" panose="02040503050406030204" pitchFamily="18" charset="0"/>
                            </a:rPr>
                            <m:t>𝑇𝑃</m:t>
                          </m:r>
                          <m:r>
                            <a:rPr lang="en-IN" b="0" i="1" smtClean="0">
                              <a:latin typeface="Cambria Math" panose="02040503050406030204" pitchFamily="18" charset="0"/>
                            </a:rPr>
                            <m:t>+</m:t>
                          </m:r>
                          <m:r>
                            <a:rPr lang="en-IN" b="0" i="1" smtClean="0">
                              <a:latin typeface="Cambria Math" panose="02040503050406030204" pitchFamily="18" charset="0"/>
                            </a:rPr>
                            <m:t>𝐹𝑃</m:t>
                          </m:r>
                        </m:den>
                      </m:f>
                    </m:oMath>
                  </m:oMathPara>
                </a14:m>
                <a:endParaRPr lang="en-IN" b="0" dirty="0"/>
              </a:p>
              <a:p>
                <a:endParaRPr lang="en-IN" dirty="0"/>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𝑅𝑒𝑐𝑎𝑙𝑙</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𝑇𝑃</m:t>
                          </m:r>
                        </m:num>
                        <m:den>
                          <m:r>
                            <a:rPr lang="en-IN" b="0" i="1" smtClean="0">
                              <a:latin typeface="Cambria Math" panose="02040503050406030204" pitchFamily="18" charset="0"/>
                            </a:rPr>
                            <m:t>𝐴𝑐𝑡𝑢𝑎𝑙</m:t>
                          </m:r>
                          <m:r>
                            <a:rPr lang="en-IN" b="0" i="1" smtClean="0">
                              <a:latin typeface="Cambria Math" panose="02040503050406030204" pitchFamily="18" charset="0"/>
                            </a:rPr>
                            <m:t> </m:t>
                          </m:r>
                          <m:r>
                            <a:rPr lang="en-IN" b="0" i="1" smtClean="0">
                              <a:latin typeface="Cambria Math" panose="02040503050406030204" pitchFamily="18" charset="0"/>
                            </a:rPr>
                            <m:t>𝑃𝑜𝑠𝑖𝑡𝑖𝑣𝑒𝑠</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𝑇𝑃</m:t>
                          </m:r>
                        </m:num>
                        <m:den>
                          <m:r>
                            <a:rPr lang="en-IN" b="0" i="1" smtClean="0">
                              <a:latin typeface="Cambria Math" panose="02040503050406030204" pitchFamily="18" charset="0"/>
                            </a:rPr>
                            <m:t>𝑇𝑃</m:t>
                          </m:r>
                          <m:r>
                            <a:rPr lang="en-IN" b="0" i="1" smtClean="0">
                              <a:latin typeface="Cambria Math" panose="02040503050406030204" pitchFamily="18" charset="0"/>
                            </a:rPr>
                            <m:t>+</m:t>
                          </m:r>
                          <m:r>
                            <a:rPr lang="en-IN" b="0" i="1" smtClean="0">
                              <a:latin typeface="Cambria Math" panose="02040503050406030204" pitchFamily="18" charset="0"/>
                            </a:rPr>
                            <m:t>𝐹𝑁</m:t>
                          </m:r>
                        </m:den>
                      </m:f>
                    </m:oMath>
                  </m:oMathPara>
                </a14:m>
                <a:endParaRPr lang="en-IN" dirty="0"/>
              </a:p>
            </p:txBody>
          </p:sp>
        </mc:Choice>
        <mc:Fallback xmlns="">
          <p:sp>
            <p:nvSpPr>
              <p:cNvPr id="6" name="TextBox 5">
                <a:extLst>
                  <a:ext uri="{FF2B5EF4-FFF2-40B4-BE49-F238E27FC236}">
                    <a16:creationId xmlns:a16="http://schemas.microsoft.com/office/drawing/2014/main" id="{522AC982-CE49-B912-8BCB-9DBBC491F792}"/>
                  </a:ext>
                </a:extLst>
              </p:cNvPr>
              <p:cNvSpPr txBox="1">
                <a:spLocks noRot="1" noChangeAspect="1" noMove="1" noResize="1" noEditPoints="1" noAdjustHandles="1" noChangeArrowheads="1" noChangeShapeType="1" noTextEdit="1"/>
              </p:cNvSpPr>
              <p:nvPr/>
            </p:nvSpPr>
            <p:spPr>
              <a:xfrm>
                <a:off x="152400" y="4831975"/>
                <a:ext cx="4759636" cy="1692643"/>
              </a:xfrm>
              <a:prstGeom prst="rect">
                <a:avLst/>
              </a:prstGeom>
              <a:blipFill>
                <a:blip r:embed="rId2"/>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70C23A21-8A8B-3D6B-0A8F-8621FD3569C3}"/>
              </a:ext>
            </a:extLst>
          </p:cNvPr>
          <p:cNvSpPr txBox="1"/>
          <p:nvPr/>
        </p:nvSpPr>
        <p:spPr>
          <a:xfrm>
            <a:off x="5088343" y="4457184"/>
            <a:ext cx="6951257" cy="2308324"/>
          </a:xfrm>
          <a:prstGeom prst="rect">
            <a:avLst/>
          </a:prstGeom>
          <a:noFill/>
        </p:spPr>
        <p:txBody>
          <a:bodyPr wrap="square" rtlCol="0">
            <a:spAutoFit/>
          </a:bodyPr>
          <a:lstStyle/>
          <a:p>
            <a:r>
              <a:rPr lang="en-IN" b="1" dirty="0"/>
              <a:t>Precision</a:t>
            </a:r>
            <a:r>
              <a:rPr lang="en-IN" dirty="0"/>
              <a:t> means that for the predictions made by the model, it was right x% of the times. If the precision is high, the model is reasonably accurate as it takes into account the </a:t>
            </a:r>
            <a:r>
              <a:rPr lang="en-IN" b="1" dirty="0"/>
              <a:t>“accuracy” of the prediction</a:t>
            </a:r>
            <a:r>
              <a:rPr lang="en-IN" dirty="0"/>
              <a:t>.</a:t>
            </a:r>
          </a:p>
          <a:p>
            <a:endParaRPr lang="en-IN" dirty="0"/>
          </a:p>
          <a:p>
            <a:r>
              <a:rPr lang="en-IN" b="1" dirty="0"/>
              <a:t>Recall </a:t>
            </a:r>
            <a:r>
              <a:rPr lang="en-IN" dirty="0"/>
              <a:t>takes into account the “correctness” of the prediction. It measures if </a:t>
            </a:r>
            <a:r>
              <a:rPr lang="en-IN" b="1" dirty="0"/>
              <a:t>the actual positives were correctly captured  </a:t>
            </a:r>
            <a:r>
              <a:rPr lang="en-IN" dirty="0"/>
              <a:t>or not and helps to check if the algorithm is predicting the same output all the time. More like coverage of positive values.</a:t>
            </a:r>
            <a:endParaRPr lang="en-IN" b="1" dirty="0"/>
          </a:p>
        </p:txBody>
      </p:sp>
    </p:spTree>
    <p:extLst>
      <p:ext uri="{BB962C8B-B14F-4D97-AF65-F5344CB8AC3E}">
        <p14:creationId xmlns:p14="http://schemas.microsoft.com/office/powerpoint/2010/main" val="2727791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7B6F5-17C7-C9CC-BFAB-A794F2F12CF2}"/>
              </a:ext>
            </a:extLst>
          </p:cNvPr>
          <p:cNvSpPr txBox="1"/>
          <p:nvPr/>
        </p:nvSpPr>
        <p:spPr>
          <a:xfrm>
            <a:off x="73891" y="171256"/>
            <a:ext cx="11831781" cy="1477328"/>
          </a:xfrm>
          <a:prstGeom prst="rect">
            <a:avLst/>
          </a:prstGeom>
          <a:noFill/>
        </p:spPr>
        <p:txBody>
          <a:bodyPr wrap="square">
            <a:spAutoFit/>
          </a:bodyPr>
          <a:lstStyle/>
          <a:p>
            <a:pPr algn="just"/>
            <a:r>
              <a:rPr lang="en-IN" dirty="0"/>
              <a:t>In algorithms such as logistic regression, threshold are using for classifying the final labels – </a:t>
            </a:r>
          </a:p>
          <a:p>
            <a:pPr marL="285750" indent="-285750" algn="just">
              <a:buFontTx/>
              <a:buChar char="-"/>
            </a:pPr>
            <a:r>
              <a:rPr lang="en-IN" b="1" dirty="0"/>
              <a:t>RAISING</a:t>
            </a:r>
            <a:r>
              <a:rPr lang="en-IN" dirty="0"/>
              <a:t> the threshold will lead to higher precision but lower recall. This is because only if the model is very confident, it will predict the positive class. However, it will then miss out on the actual positives. </a:t>
            </a:r>
          </a:p>
          <a:p>
            <a:pPr marL="742950" lvl="1" indent="-285750" algn="just">
              <a:buFontTx/>
              <a:buChar char="-"/>
            </a:pPr>
            <a:r>
              <a:rPr lang="en-IN" dirty="0"/>
              <a:t>Example: Out of 10 patients having a disease, it will predict only 2 patients and both will be correct (high precision) but it will fail to predict the other 8 (low recall)</a:t>
            </a:r>
          </a:p>
        </p:txBody>
      </p:sp>
      <p:sp>
        <p:nvSpPr>
          <p:cNvPr id="5" name="TextBox 4">
            <a:extLst>
              <a:ext uri="{FF2B5EF4-FFF2-40B4-BE49-F238E27FC236}">
                <a16:creationId xmlns:a16="http://schemas.microsoft.com/office/drawing/2014/main" id="{4BDEC40D-B31C-5AC4-C586-59C8D7A902C1}"/>
              </a:ext>
            </a:extLst>
          </p:cNvPr>
          <p:cNvSpPr txBox="1"/>
          <p:nvPr/>
        </p:nvSpPr>
        <p:spPr>
          <a:xfrm>
            <a:off x="73890" y="1648584"/>
            <a:ext cx="11831781" cy="1200329"/>
          </a:xfrm>
          <a:prstGeom prst="rect">
            <a:avLst/>
          </a:prstGeom>
          <a:noFill/>
        </p:spPr>
        <p:txBody>
          <a:bodyPr wrap="square">
            <a:spAutoFit/>
          </a:bodyPr>
          <a:lstStyle/>
          <a:p>
            <a:pPr marL="285750" indent="-285750" algn="just">
              <a:buFontTx/>
              <a:buChar char="-"/>
            </a:pPr>
            <a:r>
              <a:rPr lang="en-IN" b="1" dirty="0"/>
              <a:t>LOWERING</a:t>
            </a:r>
            <a:r>
              <a:rPr lang="en-IN" dirty="0"/>
              <a:t> the threshold will lead to higher recall but lower precision. This is because, when in doubt, the model will predict 1 (positive class) </a:t>
            </a:r>
          </a:p>
          <a:p>
            <a:pPr algn="just"/>
            <a:endParaRPr lang="en-IN" dirty="0"/>
          </a:p>
          <a:p>
            <a:pPr algn="just"/>
            <a:r>
              <a:rPr lang="en-IN" dirty="0"/>
              <a:t>Thus, choosing the threshold helps make a trade-off between precision and recall. </a:t>
            </a:r>
          </a:p>
        </p:txBody>
      </p:sp>
      <p:pic>
        <p:nvPicPr>
          <p:cNvPr id="7" name="Picture 6">
            <a:extLst>
              <a:ext uri="{FF2B5EF4-FFF2-40B4-BE49-F238E27FC236}">
                <a16:creationId xmlns:a16="http://schemas.microsoft.com/office/drawing/2014/main" id="{E6D25733-6F1E-73AE-3D77-ECFA0320B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321" y="2248748"/>
            <a:ext cx="3640048" cy="3238860"/>
          </a:xfrm>
          <a:prstGeom prst="rect">
            <a:avLst/>
          </a:prstGeom>
          <a:ln>
            <a:solidFill>
              <a:schemeClr val="tx1"/>
            </a:solidFill>
          </a:ln>
        </p:spPr>
      </p:pic>
      <p:sp>
        <p:nvSpPr>
          <p:cNvPr id="8" name="TextBox 7">
            <a:extLst>
              <a:ext uri="{FF2B5EF4-FFF2-40B4-BE49-F238E27FC236}">
                <a16:creationId xmlns:a16="http://schemas.microsoft.com/office/drawing/2014/main" id="{42598B3F-5ABD-9408-D92B-AE4114CC7BD8}"/>
              </a:ext>
            </a:extLst>
          </p:cNvPr>
          <p:cNvSpPr txBox="1"/>
          <p:nvPr/>
        </p:nvSpPr>
        <p:spPr>
          <a:xfrm>
            <a:off x="73891" y="3182471"/>
            <a:ext cx="7741128" cy="923330"/>
          </a:xfrm>
          <a:prstGeom prst="rect">
            <a:avLst/>
          </a:prstGeom>
          <a:noFill/>
        </p:spPr>
        <p:txBody>
          <a:bodyPr wrap="square" rtlCol="0">
            <a:spAutoFit/>
          </a:bodyPr>
          <a:lstStyle/>
          <a:p>
            <a:r>
              <a:rPr lang="en-IN" dirty="0"/>
              <a:t>The f-1 score combines precision and recall. The final score gives emphasis to value which is lower. The f-1 score is the harmonic mean of the precision and recall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5F135B-7B93-0A03-A2B1-9E12968B6D12}"/>
                  </a:ext>
                </a:extLst>
              </p:cNvPr>
              <p:cNvSpPr txBox="1"/>
              <p:nvPr/>
            </p:nvSpPr>
            <p:spPr>
              <a:xfrm>
                <a:off x="896455" y="4105801"/>
                <a:ext cx="6096000" cy="8344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𝐹</m:t>
                      </m:r>
                      <m:r>
                        <a:rPr lang="en-IN" b="0" i="1" smtClean="0">
                          <a:latin typeface="Cambria Math" panose="02040503050406030204" pitchFamily="18" charset="0"/>
                        </a:rPr>
                        <m:t>1=</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1/2(</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𝑃</m:t>
                              </m:r>
                            </m:den>
                          </m:f>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𝑅</m:t>
                              </m:r>
                            </m:den>
                          </m:f>
                          <m:r>
                            <a:rPr lang="en-IN" b="0" i="1" smtClean="0">
                              <a:latin typeface="Cambria Math" panose="02040503050406030204" pitchFamily="18" charset="0"/>
                            </a:rPr>
                            <m:t>)</m:t>
                          </m:r>
                        </m:den>
                      </m:f>
                      <m:r>
                        <a:rPr lang="en-IN" b="0" i="1" smtClean="0">
                          <a:latin typeface="Cambria Math" panose="02040503050406030204" pitchFamily="18" charset="0"/>
                        </a:rPr>
                        <m:t>=2</m:t>
                      </m:r>
                      <m:f>
                        <m:fPr>
                          <m:ctrlPr>
                            <a:rPr lang="en-IN" b="0" i="1" smtClean="0">
                              <a:latin typeface="Cambria Math" panose="02040503050406030204" pitchFamily="18" charset="0"/>
                            </a:rPr>
                          </m:ctrlPr>
                        </m:fPr>
                        <m:num>
                          <m:r>
                            <a:rPr lang="en-IN" b="0" i="1" smtClean="0">
                              <a:latin typeface="Cambria Math" panose="02040503050406030204" pitchFamily="18" charset="0"/>
                            </a:rPr>
                            <m:t> </m:t>
                          </m:r>
                          <m:r>
                            <a:rPr lang="en-IN" b="0" i="1" smtClean="0">
                              <a:latin typeface="Cambria Math" panose="02040503050406030204" pitchFamily="18" charset="0"/>
                            </a:rPr>
                            <m:t>𝑃𝑅</m:t>
                          </m:r>
                        </m:num>
                        <m:den>
                          <m:r>
                            <a:rPr lang="en-IN" b="0" i="1" smtClean="0">
                              <a:latin typeface="Cambria Math" panose="02040503050406030204" pitchFamily="18" charset="0"/>
                            </a:rPr>
                            <m:t>𝑃</m:t>
                          </m:r>
                          <m:r>
                            <a:rPr lang="en-IN" b="0" i="1" smtClean="0">
                              <a:latin typeface="Cambria Math" panose="02040503050406030204" pitchFamily="18" charset="0"/>
                            </a:rPr>
                            <m:t>+</m:t>
                          </m:r>
                          <m:r>
                            <a:rPr lang="en-IN" b="0" i="1" smtClean="0">
                              <a:latin typeface="Cambria Math" panose="02040503050406030204" pitchFamily="18" charset="0"/>
                            </a:rPr>
                            <m:t>𝑅</m:t>
                          </m:r>
                        </m:den>
                      </m:f>
                    </m:oMath>
                  </m:oMathPara>
                </a14:m>
                <a:endParaRPr lang="en-IN" b="0" dirty="0"/>
              </a:p>
            </p:txBody>
          </p:sp>
        </mc:Choice>
        <mc:Fallback xmlns="">
          <p:sp>
            <p:nvSpPr>
              <p:cNvPr id="10" name="TextBox 9">
                <a:extLst>
                  <a:ext uri="{FF2B5EF4-FFF2-40B4-BE49-F238E27FC236}">
                    <a16:creationId xmlns:a16="http://schemas.microsoft.com/office/drawing/2014/main" id="{D05F135B-7B93-0A03-A2B1-9E12968B6D12}"/>
                  </a:ext>
                </a:extLst>
              </p:cNvPr>
              <p:cNvSpPr txBox="1">
                <a:spLocks noRot="1" noChangeAspect="1" noMove="1" noResize="1" noEditPoints="1" noAdjustHandles="1" noChangeArrowheads="1" noChangeShapeType="1" noTextEdit="1"/>
              </p:cNvSpPr>
              <p:nvPr/>
            </p:nvSpPr>
            <p:spPr>
              <a:xfrm>
                <a:off x="896455" y="4105801"/>
                <a:ext cx="6096000" cy="834459"/>
              </a:xfrm>
              <a:prstGeom prst="rect">
                <a:avLst/>
              </a:prstGeom>
              <a:blipFill>
                <a:blip r:embed="rId3"/>
                <a:stretch>
                  <a:fillRect/>
                </a:stretch>
              </a:blipFill>
            </p:spPr>
            <p:txBody>
              <a:bodyPr/>
              <a:lstStyle/>
              <a:p>
                <a:r>
                  <a:rPr lang="en-IN">
                    <a:noFill/>
                  </a:rPr>
                  <a:t> </a:t>
                </a:r>
              </a:p>
            </p:txBody>
          </p:sp>
        </mc:Fallback>
      </mc:AlternateContent>
      <p:graphicFrame>
        <p:nvGraphicFramePr>
          <p:cNvPr id="11" name="Object 10">
            <a:extLst>
              <a:ext uri="{FF2B5EF4-FFF2-40B4-BE49-F238E27FC236}">
                <a16:creationId xmlns:a16="http://schemas.microsoft.com/office/drawing/2014/main" id="{2EA36044-E4E1-E538-7624-EA3919ECAA46}"/>
              </a:ext>
            </a:extLst>
          </p:cNvPr>
          <p:cNvGraphicFramePr>
            <a:graphicFrameLocks noChangeAspect="1"/>
          </p:cNvGraphicFramePr>
          <p:nvPr>
            <p:extLst>
              <p:ext uri="{D42A27DB-BD31-4B8C-83A1-F6EECF244321}">
                <p14:modId xmlns:p14="http://schemas.microsoft.com/office/powerpoint/2010/main" val="3850819502"/>
              </p:ext>
            </p:extLst>
          </p:nvPr>
        </p:nvGraphicFramePr>
        <p:xfrm>
          <a:off x="2949388" y="5387788"/>
          <a:ext cx="2442935" cy="1063281"/>
        </p:xfrm>
        <a:graphic>
          <a:graphicData uri="http://schemas.openxmlformats.org/presentationml/2006/ole">
            <mc:AlternateContent xmlns:mc="http://schemas.openxmlformats.org/markup-compatibility/2006">
              <mc:Choice xmlns:v="urn:schemas-microsoft-com:vml" Requires="v">
                <p:oleObj name="Packager Shell Object" showAsIcon="1" r:id="rId4" imgW="1188844" imgH="518215" progId="Package">
                  <p:embed/>
                </p:oleObj>
              </mc:Choice>
              <mc:Fallback>
                <p:oleObj name="Packager Shell Object" showAsIcon="1" r:id="rId4" imgW="1188844" imgH="518215" progId="Package">
                  <p:embed/>
                  <p:pic>
                    <p:nvPicPr>
                      <p:cNvPr id="0" name=""/>
                      <p:cNvPicPr/>
                      <p:nvPr/>
                    </p:nvPicPr>
                    <p:blipFill>
                      <a:blip r:embed="rId5"/>
                      <a:stretch>
                        <a:fillRect/>
                      </a:stretch>
                    </p:blipFill>
                    <p:spPr>
                      <a:xfrm>
                        <a:off x="2949388" y="5387788"/>
                        <a:ext cx="2442935" cy="1063281"/>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774077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1F43C-762E-FBD1-081C-72FDEC7D90F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E162462-6EAD-AE20-CD46-0D864EC355ED}"/>
                  </a:ext>
                </a:extLst>
              </p:cNvPr>
              <p:cNvSpPr txBox="1"/>
              <p:nvPr/>
            </p:nvSpPr>
            <p:spPr>
              <a:xfrm>
                <a:off x="62754" y="0"/>
                <a:ext cx="12021670" cy="1644425"/>
              </a:xfrm>
              <a:prstGeom prst="rect">
                <a:avLst/>
              </a:prstGeom>
              <a:noFill/>
            </p:spPr>
            <p:txBody>
              <a:bodyPr wrap="square" rtlCol="0">
                <a:spAutoFit/>
              </a:bodyPr>
              <a:lstStyle/>
              <a:p>
                <a:pPr algn="just"/>
                <a:r>
                  <a:rPr lang="en-US" sz="2000" dirty="0"/>
                  <a:t>Important Points:</a:t>
                </a:r>
              </a:p>
              <a:p>
                <a:pPr marL="457200" indent="-457200" algn="just">
                  <a:buAutoNum type="arabicPeriod"/>
                </a:pPr>
                <a14:m>
                  <m:oMath xmlns:m="http://schemas.openxmlformats.org/officeDocument/2006/math">
                    <m:r>
                      <a:rPr lang="en-IN" sz="2000" b="0" i="1" smtClean="0">
                        <a:latin typeface="Cambria Math" panose="02040503050406030204" pitchFamily="18" charset="0"/>
                      </a:rPr>
                      <m:t>𝑔</m:t>
                    </m:r>
                  </m:oMath>
                </a14:m>
                <a:r>
                  <a:rPr lang="en-US" sz="2000" dirty="0"/>
                  <a:t> is the sigmoid function. However, in the context of NNs, </a:t>
                </a:r>
                <a14:m>
                  <m:oMath xmlns:m="http://schemas.openxmlformats.org/officeDocument/2006/math">
                    <m:r>
                      <a:rPr lang="en-IN" sz="2000" b="0" i="1" smtClean="0">
                        <a:latin typeface="Cambria Math" panose="02040503050406030204" pitchFamily="18" charset="0"/>
                      </a:rPr>
                      <m:t>𝑔</m:t>
                    </m:r>
                  </m:oMath>
                </a14:m>
                <a:r>
                  <a:rPr lang="en-US" sz="2000" dirty="0"/>
                  <a:t> is know as the activation function because it outputs activation values. Functions other than sigmoid can also be plugged in as well.</a:t>
                </a:r>
              </a:p>
              <a:p>
                <a:pPr marL="457200" indent="-457200" algn="just">
                  <a:buAutoNum type="arabicPeriod"/>
                </a:pPr>
                <a:r>
                  <a:rPr lang="en-US" sz="2000" dirty="0"/>
                  <a:t>Conventionally, input vector </a:t>
                </a:r>
                <a14:m>
                  <m:oMath xmlns:m="http://schemas.openxmlformats.org/officeDocument/2006/math">
                    <m:acc>
                      <m:accPr>
                        <m:chr m:val="̅"/>
                        <m:ctrlPr>
                          <a:rPr lang="en-US" sz="2000" i="1" smtClean="0">
                            <a:latin typeface="Cambria Math" panose="02040503050406030204" pitchFamily="18" charset="0"/>
                          </a:rPr>
                        </m:ctrlPr>
                      </m:accPr>
                      <m:e>
                        <m:r>
                          <a:rPr lang="en-IN" sz="2000" b="0" i="1" smtClean="0">
                            <a:latin typeface="Cambria Math" panose="02040503050406030204" pitchFamily="18" charset="0"/>
                          </a:rPr>
                          <m:t>𝑥</m:t>
                        </m:r>
                      </m:e>
                    </m:acc>
                    <m:r>
                      <a:rPr lang="en-IN" sz="2000" b="0" i="1" smtClean="0">
                        <a:latin typeface="Cambria Math" panose="02040503050406030204" pitchFamily="18" charset="0"/>
                      </a:rPr>
                      <m:t>=</m:t>
                    </m:r>
                    <m:sSup>
                      <m:sSupPr>
                        <m:ctrlPr>
                          <a:rPr lang="en-IN" sz="2000" b="0" i="1" smtClean="0">
                            <a:latin typeface="Cambria Math" panose="02040503050406030204" pitchFamily="18" charset="0"/>
                          </a:rPr>
                        </m:ctrlPr>
                      </m:sSupPr>
                      <m:e>
                        <m:acc>
                          <m:accPr>
                            <m:chr m:val="̅"/>
                            <m:ctrlPr>
                              <a:rPr lang="en-IN" sz="2000" b="0" i="1" smtClean="0">
                                <a:latin typeface="Cambria Math" panose="02040503050406030204" pitchFamily="18" charset="0"/>
                              </a:rPr>
                            </m:ctrlPr>
                          </m:accPr>
                          <m:e>
                            <m:r>
                              <a:rPr lang="en-IN" sz="2000" b="0" i="1" smtClean="0">
                                <a:latin typeface="Cambria Math" panose="02040503050406030204" pitchFamily="18" charset="0"/>
                              </a:rPr>
                              <m:t>𝑎</m:t>
                            </m:r>
                          </m:e>
                        </m:acc>
                      </m:e>
                      <m:sup>
                        <m:r>
                          <a:rPr lang="en-IN" sz="2000" b="0" i="1" smtClean="0">
                            <a:latin typeface="Cambria Math" panose="02040503050406030204" pitchFamily="18" charset="0"/>
                          </a:rPr>
                          <m:t>[0]</m:t>
                        </m:r>
                      </m:sup>
                    </m:sSup>
                  </m:oMath>
                </a14:m>
                <a:r>
                  <a:rPr lang="en-US" sz="2000" dirty="0"/>
                  <a:t> so that the same general equation also works for the input layer</a:t>
                </a:r>
              </a:p>
              <a:p>
                <a:pPr marL="457200" indent="-457200" algn="just">
                  <a:buAutoNum type="arabicPeriod"/>
                </a:pPr>
                <a:r>
                  <a:rPr lang="en-US" sz="2000" dirty="0"/>
                  <a:t>Use the general equation to find the activation values of any layer given the previous layer activations </a:t>
                </a:r>
              </a:p>
            </p:txBody>
          </p:sp>
        </mc:Choice>
        <mc:Fallback xmlns="">
          <p:sp>
            <p:nvSpPr>
              <p:cNvPr id="2" name="TextBox 1">
                <a:extLst>
                  <a:ext uri="{FF2B5EF4-FFF2-40B4-BE49-F238E27FC236}">
                    <a16:creationId xmlns:a16="http://schemas.microsoft.com/office/drawing/2014/main" id="{4E162462-6EAD-AE20-CD46-0D864EC355ED}"/>
                  </a:ext>
                </a:extLst>
              </p:cNvPr>
              <p:cNvSpPr txBox="1">
                <a:spLocks noRot="1" noChangeAspect="1" noMove="1" noResize="1" noEditPoints="1" noAdjustHandles="1" noChangeArrowheads="1" noChangeShapeType="1" noTextEdit="1"/>
              </p:cNvSpPr>
              <p:nvPr/>
            </p:nvSpPr>
            <p:spPr>
              <a:xfrm>
                <a:off x="62754" y="0"/>
                <a:ext cx="12021670" cy="1644425"/>
              </a:xfrm>
              <a:prstGeom prst="rect">
                <a:avLst/>
              </a:prstGeom>
              <a:blipFill>
                <a:blip r:embed="rId2"/>
                <a:stretch>
                  <a:fillRect l="-558" t="-1852" r="-1014" b="-5556"/>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FC932FA2-105C-2643-3A1F-6F20F915BF90}"/>
              </a:ext>
            </a:extLst>
          </p:cNvPr>
          <p:cNvSpPr txBox="1"/>
          <p:nvPr/>
        </p:nvSpPr>
        <p:spPr>
          <a:xfrm>
            <a:off x="117661" y="1782825"/>
            <a:ext cx="11956678" cy="1477328"/>
          </a:xfrm>
          <a:prstGeom prst="rect">
            <a:avLst/>
          </a:prstGeom>
          <a:noFill/>
        </p:spPr>
        <p:txBody>
          <a:bodyPr wrap="square">
            <a:spAutoFit/>
          </a:bodyPr>
          <a:lstStyle/>
          <a:p>
            <a:pPr algn="just"/>
            <a:r>
              <a:rPr lang="en-US" sz="1800" b="1" dirty="0"/>
              <a:t>Forward Propagation</a:t>
            </a:r>
          </a:p>
          <a:p>
            <a:pPr algn="just"/>
            <a:endParaRPr lang="en-US" b="1" dirty="0"/>
          </a:p>
          <a:p>
            <a:pPr algn="just"/>
            <a:r>
              <a:rPr lang="en-US" sz="1800" dirty="0"/>
              <a:t>The process of taking an input feature and passing it through all the layers of a NN and making a prediction is called forward propagation. With forward propagation, you can download the parameters of a NN someone else has trained and carry out inference (prediction) on your data using their NN.</a:t>
            </a:r>
          </a:p>
        </p:txBody>
      </p:sp>
      <p:pic>
        <p:nvPicPr>
          <p:cNvPr id="8" name="Picture 7">
            <a:extLst>
              <a:ext uri="{FF2B5EF4-FFF2-40B4-BE49-F238E27FC236}">
                <a16:creationId xmlns:a16="http://schemas.microsoft.com/office/drawing/2014/main" id="{6EF2A8DD-14D8-D206-CA9F-ECAD0D55C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484" y="3260153"/>
            <a:ext cx="4791970" cy="3282795"/>
          </a:xfrm>
          <a:prstGeom prst="rect">
            <a:avLst/>
          </a:prstGeom>
          <a:ln>
            <a:solidFill>
              <a:schemeClr val="tx1"/>
            </a:solidFill>
          </a:ln>
        </p:spPr>
      </p:pic>
      <p:pic>
        <p:nvPicPr>
          <p:cNvPr id="9" name="Picture 8">
            <a:extLst>
              <a:ext uri="{FF2B5EF4-FFF2-40B4-BE49-F238E27FC236}">
                <a16:creationId xmlns:a16="http://schemas.microsoft.com/office/drawing/2014/main" id="{541A691E-63DA-72B8-A0D5-EA4EC665813B}"/>
              </a:ext>
            </a:extLst>
          </p:cNvPr>
          <p:cNvPicPr>
            <a:picLocks noChangeAspect="1"/>
          </p:cNvPicPr>
          <p:nvPr/>
        </p:nvPicPr>
        <p:blipFill>
          <a:blip r:embed="rId4"/>
          <a:stretch>
            <a:fillRect/>
          </a:stretch>
        </p:blipFill>
        <p:spPr>
          <a:xfrm>
            <a:off x="376403" y="3597848"/>
            <a:ext cx="6001314" cy="2800959"/>
          </a:xfrm>
          <a:prstGeom prst="rect">
            <a:avLst/>
          </a:prstGeom>
          <a:ln>
            <a:solidFill>
              <a:schemeClr val="tx1"/>
            </a:solidFill>
          </a:ln>
        </p:spPr>
      </p:pic>
    </p:spTree>
    <p:extLst>
      <p:ext uri="{BB962C8B-B14F-4D97-AF65-F5344CB8AC3E}">
        <p14:creationId xmlns:p14="http://schemas.microsoft.com/office/powerpoint/2010/main" val="2621997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3EC36-F18F-2D6B-D029-3E5581DE042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A97EEA-6902-0C24-D602-CA43C7F13F06}"/>
              </a:ext>
            </a:extLst>
          </p:cNvPr>
          <p:cNvSpPr txBox="1"/>
          <p:nvPr/>
        </p:nvSpPr>
        <p:spPr>
          <a:xfrm>
            <a:off x="116541" y="169440"/>
            <a:ext cx="11833412" cy="2308324"/>
          </a:xfrm>
          <a:prstGeom prst="rect">
            <a:avLst/>
          </a:prstGeom>
          <a:noFill/>
        </p:spPr>
        <p:txBody>
          <a:bodyPr wrap="square">
            <a:spAutoFit/>
          </a:bodyPr>
          <a:lstStyle/>
          <a:p>
            <a:pPr algn="just"/>
            <a:r>
              <a:rPr lang="en-US" sz="1800" b="1" dirty="0"/>
              <a:t>TensorFlow and Keras</a:t>
            </a:r>
          </a:p>
          <a:p>
            <a:pPr algn="just"/>
            <a:endParaRPr lang="en-US" b="1" dirty="0"/>
          </a:p>
          <a:p>
            <a:pPr algn="just"/>
            <a:r>
              <a:rPr lang="en-US" sz="1800" dirty="0"/>
              <a:t>- TensorFlow is a machine learning package developed by Google. In 2019, Google integrated Keras into TensorFlow and released TensorFlow 2.0. </a:t>
            </a:r>
          </a:p>
          <a:p>
            <a:pPr algn="just"/>
            <a:r>
              <a:rPr lang="en-US" dirty="0"/>
              <a:t>- Keras is a framework that creates a simple, layer-centric interface to TensorFlow</a:t>
            </a:r>
            <a:r>
              <a:rPr lang="en-US" sz="1800" dirty="0"/>
              <a:t> </a:t>
            </a:r>
          </a:p>
          <a:p>
            <a:pPr algn="just"/>
            <a:r>
              <a:rPr lang="en-US" dirty="0"/>
              <a:t>- A Tensor is a data type created to store and carry out computations effectively on matrices. Thus, tensors are ways of representing matrices. </a:t>
            </a:r>
          </a:p>
          <a:p>
            <a:pPr algn="just"/>
            <a:r>
              <a:rPr lang="en-US" sz="1800" dirty="0"/>
              <a:t>- Tensors has a different way of representing matrices when compared to </a:t>
            </a:r>
            <a:r>
              <a:rPr lang="en-US" sz="1800" dirty="0" err="1"/>
              <a:t>Numpy</a:t>
            </a:r>
            <a:r>
              <a:rPr lang="en-US" sz="1800" dirty="0"/>
              <a:t> matrices</a:t>
            </a:r>
          </a:p>
        </p:txBody>
      </p:sp>
      <p:pic>
        <p:nvPicPr>
          <p:cNvPr id="5" name="Picture 4">
            <a:extLst>
              <a:ext uri="{FF2B5EF4-FFF2-40B4-BE49-F238E27FC236}">
                <a16:creationId xmlns:a16="http://schemas.microsoft.com/office/drawing/2014/main" id="{B0E4DD53-2CBD-A74C-B233-FB9B7AD73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44" y="2683856"/>
            <a:ext cx="5696055" cy="3034174"/>
          </a:xfrm>
          <a:prstGeom prst="rect">
            <a:avLst/>
          </a:prstGeom>
          <a:ln>
            <a:solidFill>
              <a:schemeClr val="tx1"/>
            </a:solidFill>
          </a:ln>
        </p:spPr>
      </p:pic>
      <p:pic>
        <p:nvPicPr>
          <p:cNvPr id="7" name="Picture 6">
            <a:extLst>
              <a:ext uri="{FF2B5EF4-FFF2-40B4-BE49-F238E27FC236}">
                <a16:creationId xmlns:a16="http://schemas.microsoft.com/office/drawing/2014/main" id="{33E78DC2-CAB6-75E5-5C1F-C879E6EA1F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5224" y="2683856"/>
            <a:ext cx="6210235" cy="3034174"/>
          </a:xfrm>
          <a:prstGeom prst="rect">
            <a:avLst/>
          </a:prstGeom>
          <a:ln>
            <a:solidFill>
              <a:schemeClr val="tx1"/>
            </a:solidFill>
          </a:ln>
        </p:spPr>
      </p:pic>
      <p:sp>
        <p:nvSpPr>
          <p:cNvPr id="8" name="TextBox 7">
            <a:extLst>
              <a:ext uri="{FF2B5EF4-FFF2-40B4-BE49-F238E27FC236}">
                <a16:creationId xmlns:a16="http://schemas.microsoft.com/office/drawing/2014/main" id="{632F563B-8DBA-B2E4-9CD5-ABC17C5D1466}"/>
              </a:ext>
            </a:extLst>
          </p:cNvPr>
          <p:cNvSpPr txBox="1"/>
          <p:nvPr/>
        </p:nvSpPr>
        <p:spPr>
          <a:xfrm>
            <a:off x="124344" y="6042229"/>
            <a:ext cx="9702913" cy="646331"/>
          </a:xfrm>
          <a:prstGeom prst="rect">
            <a:avLst/>
          </a:prstGeom>
          <a:noFill/>
        </p:spPr>
        <p:txBody>
          <a:bodyPr wrap="none" rtlCol="0">
            <a:spAutoFit/>
          </a:bodyPr>
          <a:lstStyle/>
          <a:p>
            <a:r>
              <a:rPr lang="en-IN" dirty="0"/>
              <a:t>Note: </a:t>
            </a:r>
            <a:r>
              <a:rPr lang="en-US" dirty="0"/>
              <a:t>- TensorFlow works only on matrices. Therefore, 1D arrays need to be changed to 1 x 2 matrices</a:t>
            </a:r>
            <a:endParaRPr lang="en-US" sz="1800" dirty="0"/>
          </a:p>
          <a:p>
            <a:endParaRPr lang="en-IN" dirty="0"/>
          </a:p>
        </p:txBody>
      </p:sp>
    </p:spTree>
    <p:extLst>
      <p:ext uri="{BB962C8B-B14F-4D97-AF65-F5344CB8AC3E}">
        <p14:creationId xmlns:p14="http://schemas.microsoft.com/office/powerpoint/2010/main" val="366982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A6AC03-FC39-4D95-1F0A-81B11A350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1" y="190688"/>
            <a:ext cx="5777391" cy="2950204"/>
          </a:xfrm>
          <a:prstGeom prst="rect">
            <a:avLst/>
          </a:prstGeom>
          <a:ln>
            <a:solidFill>
              <a:schemeClr val="tx1"/>
            </a:solidFill>
          </a:ln>
        </p:spPr>
      </p:pic>
      <p:pic>
        <p:nvPicPr>
          <p:cNvPr id="7" name="Picture 6">
            <a:extLst>
              <a:ext uri="{FF2B5EF4-FFF2-40B4-BE49-F238E27FC236}">
                <a16:creationId xmlns:a16="http://schemas.microsoft.com/office/drawing/2014/main" id="{ACF42D15-A732-E338-F099-99B3DD9F2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8421" y="190688"/>
            <a:ext cx="5777391" cy="2950204"/>
          </a:xfrm>
          <a:prstGeom prst="rect">
            <a:avLst/>
          </a:prstGeom>
          <a:ln>
            <a:solidFill>
              <a:schemeClr val="tx1"/>
            </a:solidFill>
          </a:ln>
        </p:spPr>
      </p:pic>
      <p:pic>
        <p:nvPicPr>
          <p:cNvPr id="9" name="Picture 8">
            <a:extLst>
              <a:ext uri="{FF2B5EF4-FFF2-40B4-BE49-F238E27FC236}">
                <a16:creationId xmlns:a16="http://schemas.microsoft.com/office/drawing/2014/main" id="{9A2E159E-8363-0094-05DE-61435306B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91" y="3312194"/>
            <a:ext cx="5037110" cy="3314513"/>
          </a:xfrm>
          <a:prstGeom prst="rect">
            <a:avLst/>
          </a:prstGeom>
          <a:ln>
            <a:solidFill>
              <a:schemeClr val="tx1"/>
            </a:solidFill>
          </a:ln>
        </p:spPr>
      </p:pic>
      <p:pic>
        <p:nvPicPr>
          <p:cNvPr id="11" name="Picture 10">
            <a:extLst>
              <a:ext uri="{FF2B5EF4-FFF2-40B4-BE49-F238E27FC236}">
                <a16:creationId xmlns:a16="http://schemas.microsoft.com/office/drawing/2014/main" id="{B454ACE3-B6B1-F123-1C37-B0B354FEB1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5623" y="3312194"/>
            <a:ext cx="5071751" cy="3314513"/>
          </a:xfrm>
          <a:prstGeom prst="rect">
            <a:avLst/>
          </a:prstGeom>
          <a:ln>
            <a:solidFill>
              <a:schemeClr val="tx1"/>
            </a:solidFill>
          </a:ln>
        </p:spPr>
      </p:pic>
    </p:spTree>
    <p:extLst>
      <p:ext uri="{BB962C8B-B14F-4D97-AF65-F5344CB8AC3E}">
        <p14:creationId xmlns:p14="http://schemas.microsoft.com/office/powerpoint/2010/main" val="1980359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43C9E8-BF48-1686-0165-453C65A8AE44}"/>
              </a:ext>
            </a:extLst>
          </p:cNvPr>
          <p:cNvSpPr txBox="1"/>
          <p:nvPr/>
        </p:nvSpPr>
        <p:spPr>
          <a:xfrm>
            <a:off x="125506" y="151510"/>
            <a:ext cx="6096000" cy="369332"/>
          </a:xfrm>
          <a:prstGeom prst="rect">
            <a:avLst/>
          </a:prstGeom>
          <a:noFill/>
        </p:spPr>
        <p:txBody>
          <a:bodyPr wrap="square">
            <a:spAutoFit/>
          </a:bodyPr>
          <a:lstStyle/>
          <a:p>
            <a:pPr algn="just"/>
            <a:r>
              <a:rPr lang="en-US" sz="1800" b="1" dirty="0"/>
              <a:t>Final Implementation of NN using TF</a:t>
            </a:r>
          </a:p>
        </p:txBody>
      </p:sp>
      <p:pic>
        <p:nvPicPr>
          <p:cNvPr id="7" name="Picture 6">
            <a:extLst>
              <a:ext uri="{FF2B5EF4-FFF2-40B4-BE49-F238E27FC236}">
                <a16:creationId xmlns:a16="http://schemas.microsoft.com/office/drawing/2014/main" id="{32C07B13-86A2-71A5-5DF0-B5FA4F7C3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9" y="627527"/>
            <a:ext cx="5518127" cy="2716307"/>
          </a:xfrm>
          <a:prstGeom prst="rect">
            <a:avLst/>
          </a:prstGeom>
          <a:ln>
            <a:solidFill>
              <a:schemeClr val="tx1"/>
            </a:solidFill>
          </a:ln>
        </p:spPr>
      </p:pic>
      <p:sp>
        <p:nvSpPr>
          <p:cNvPr id="8" name="TextBox 7">
            <a:extLst>
              <a:ext uri="{FF2B5EF4-FFF2-40B4-BE49-F238E27FC236}">
                <a16:creationId xmlns:a16="http://schemas.microsoft.com/office/drawing/2014/main" id="{74D45098-D1A5-66D2-E267-5DB58AEE280B}"/>
              </a:ext>
            </a:extLst>
          </p:cNvPr>
          <p:cNvSpPr txBox="1"/>
          <p:nvPr/>
        </p:nvSpPr>
        <p:spPr>
          <a:xfrm>
            <a:off x="206189" y="3450519"/>
            <a:ext cx="11582398" cy="923330"/>
          </a:xfrm>
          <a:prstGeom prst="rect">
            <a:avLst/>
          </a:prstGeom>
          <a:noFill/>
        </p:spPr>
        <p:txBody>
          <a:bodyPr wrap="square" rtlCol="0">
            <a:spAutoFit/>
          </a:bodyPr>
          <a:lstStyle/>
          <a:p>
            <a:r>
              <a:rPr lang="en-IN" dirty="0"/>
              <a:t>Note:</a:t>
            </a:r>
          </a:p>
          <a:p>
            <a:r>
              <a:rPr lang="en-IN" dirty="0"/>
              <a:t>- To carry out inference/prediction, use the </a:t>
            </a:r>
            <a:r>
              <a:rPr lang="en-IN" dirty="0" err="1"/>
              <a:t>model.predict</a:t>
            </a:r>
            <a:r>
              <a:rPr lang="en-IN" dirty="0"/>
              <a:t>() function.</a:t>
            </a:r>
          </a:p>
          <a:p>
            <a:r>
              <a:rPr lang="en-IN" dirty="0"/>
              <a:t>- The compile and the fit function carry out model training </a:t>
            </a:r>
          </a:p>
        </p:txBody>
      </p:sp>
      <p:pic>
        <p:nvPicPr>
          <p:cNvPr id="11" name="Picture 10">
            <a:extLst>
              <a:ext uri="{FF2B5EF4-FFF2-40B4-BE49-F238E27FC236}">
                <a16:creationId xmlns:a16="http://schemas.microsoft.com/office/drawing/2014/main" id="{B1D0EC93-8B9B-A98D-F882-79D83BBE2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5068" y="627527"/>
            <a:ext cx="5823519" cy="2716306"/>
          </a:xfrm>
          <a:prstGeom prst="rect">
            <a:avLst/>
          </a:prstGeom>
          <a:ln>
            <a:solidFill>
              <a:schemeClr val="tx1"/>
            </a:solidFill>
          </a:ln>
        </p:spPr>
      </p:pic>
      <p:graphicFrame>
        <p:nvGraphicFramePr>
          <p:cNvPr id="2" name="Object 1">
            <a:extLst>
              <a:ext uri="{FF2B5EF4-FFF2-40B4-BE49-F238E27FC236}">
                <a16:creationId xmlns:a16="http://schemas.microsoft.com/office/drawing/2014/main" id="{A32FCBEA-BE39-F991-CF05-6F37CBF8152C}"/>
              </a:ext>
            </a:extLst>
          </p:cNvPr>
          <p:cNvGraphicFramePr>
            <a:graphicFrameLocks noChangeAspect="1"/>
          </p:cNvGraphicFramePr>
          <p:nvPr>
            <p:extLst>
              <p:ext uri="{D42A27DB-BD31-4B8C-83A1-F6EECF244321}">
                <p14:modId xmlns:p14="http://schemas.microsoft.com/office/powerpoint/2010/main" val="2698706132"/>
              </p:ext>
            </p:extLst>
          </p:nvPr>
        </p:nvGraphicFramePr>
        <p:xfrm>
          <a:off x="300907" y="5097838"/>
          <a:ext cx="4203952" cy="1132635"/>
        </p:xfrm>
        <a:graphic>
          <a:graphicData uri="http://schemas.openxmlformats.org/presentationml/2006/ole">
            <mc:AlternateContent xmlns:mc="http://schemas.openxmlformats.org/markup-compatibility/2006">
              <mc:Choice xmlns:v="urn:schemas-microsoft-com:vml" Requires="v">
                <p:oleObj name="Packager Shell Object" showAsIcon="1" r:id="rId4" imgW="1920364" imgH="518215" progId="Package">
                  <p:embed/>
                </p:oleObj>
              </mc:Choice>
              <mc:Fallback>
                <p:oleObj name="Packager Shell Object" showAsIcon="1" r:id="rId4" imgW="1920364" imgH="518215" progId="Package">
                  <p:embed/>
                  <p:pic>
                    <p:nvPicPr>
                      <p:cNvPr id="0" name=""/>
                      <p:cNvPicPr/>
                      <p:nvPr/>
                    </p:nvPicPr>
                    <p:blipFill>
                      <a:blip r:embed="rId5"/>
                      <a:stretch>
                        <a:fillRect/>
                      </a:stretch>
                    </p:blipFill>
                    <p:spPr>
                      <a:xfrm>
                        <a:off x="300907" y="5097838"/>
                        <a:ext cx="4203952" cy="1132635"/>
                      </a:xfrm>
                      <a:prstGeom prst="rect">
                        <a:avLst/>
                      </a:prstGeom>
                      <a:ln>
                        <a:solidFill>
                          <a:schemeClr val="tx1"/>
                        </a:solidFill>
                      </a:ln>
                    </p:spPr>
                  </p:pic>
                </p:oleObj>
              </mc:Fallback>
            </mc:AlternateContent>
          </a:graphicData>
        </a:graphic>
      </p:graphicFrame>
      <p:graphicFrame>
        <p:nvGraphicFramePr>
          <p:cNvPr id="6" name="Object 5">
            <a:extLst>
              <a:ext uri="{FF2B5EF4-FFF2-40B4-BE49-F238E27FC236}">
                <a16:creationId xmlns:a16="http://schemas.microsoft.com/office/drawing/2014/main" id="{0DF5DDA6-E4A1-6896-8751-C0E87858F772}"/>
              </a:ext>
            </a:extLst>
          </p:cNvPr>
          <p:cNvGraphicFramePr>
            <a:graphicFrameLocks noChangeAspect="1"/>
          </p:cNvGraphicFramePr>
          <p:nvPr>
            <p:extLst>
              <p:ext uri="{D42A27DB-BD31-4B8C-83A1-F6EECF244321}">
                <p14:modId xmlns:p14="http://schemas.microsoft.com/office/powerpoint/2010/main" val="1839085652"/>
              </p:ext>
            </p:extLst>
          </p:nvPr>
        </p:nvGraphicFramePr>
        <p:xfrm>
          <a:off x="4978671" y="4947379"/>
          <a:ext cx="1697928" cy="1470949"/>
        </p:xfrm>
        <a:graphic>
          <a:graphicData uri="http://schemas.openxmlformats.org/presentationml/2006/ole">
            <mc:AlternateContent xmlns:mc="http://schemas.openxmlformats.org/markup-compatibility/2006">
              <mc:Choice xmlns:v="urn:schemas-microsoft-com:vml" Requires="v">
                <p:oleObj name="Worksheet" showAsIcon="1" r:id="rId6" imgW="914649" imgH="792535" progId="Excel.Sheet.12">
                  <p:embed/>
                </p:oleObj>
              </mc:Choice>
              <mc:Fallback>
                <p:oleObj name="Worksheet" showAsIcon="1" r:id="rId6" imgW="914649" imgH="792535" progId="Excel.Sheet.12">
                  <p:embed/>
                  <p:pic>
                    <p:nvPicPr>
                      <p:cNvPr id="0" name=""/>
                      <p:cNvPicPr/>
                      <p:nvPr/>
                    </p:nvPicPr>
                    <p:blipFill>
                      <a:blip r:embed="rId7"/>
                      <a:stretch>
                        <a:fillRect/>
                      </a:stretch>
                    </p:blipFill>
                    <p:spPr>
                      <a:xfrm>
                        <a:off x="4978671" y="4947379"/>
                        <a:ext cx="1697928" cy="1470949"/>
                      </a:xfrm>
                      <a:prstGeom prst="rect">
                        <a:avLst/>
                      </a:prstGeom>
                      <a:ln>
                        <a:solidFill>
                          <a:schemeClr val="tx1"/>
                        </a:solidFill>
                      </a:ln>
                    </p:spPr>
                  </p:pic>
                </p:oleObj>
              </mc:Fallback>
            </mc:AlternateContent>
          </a:graphicData>
        </a:graphic>
      </p:graphicFrame>
      <p:pic>
        <p:nvPicPr>
          <p:cNvPr id="9" name="Picture 8">
            <a:extLst>
              <a:ext uri="{FF2B5EF4-FFF2-40B4-BE49-F238E27FC236}">
                <a16:creationId xmlns:a16="http://schemas.microsoft.com/office/drawing/2014/main" id="{CD3613BD-C01B-9C07-7A44-261ADDD77911}"/>
              </a:ext>
            </a:extLst>
          </p:cNvPr>
          <p:cNvPicPr>
            <a:picLocks noChangeAspect="1"/>
          </p:cNvPicPr>
          <p:nvPr/>
        </p:nvPicPr>
        <p:blipFill>
          <a:blip r:embed="rId8"/>
          <a:stretch>
            <a:fillRect/>
          </a:stretch>
        </p:blipFill>
        <p:spPr>
          <a:xfrm>
            <a:off x="7018307" y="3738282"/>
            <a:ext cx="4635461" cy="2986352"/>
          </a:xfrm>
          <a:prstGeom prst="rect">
            <a:avLst/>
          </a:prstGeom>
          <a:ln>
            <a:solidFill>
              <a:schemeClr val="tx1"/>
            </a:solidFill>
          </a:ln>
        </p:spPr>
      </p:pic>
    </p:spTree>
    <p:extLst>
      <p:ext uri="{BB962C8B-B14F-4D97-AF65-F5344CB8AC3E}">
        <p14:creationId xmlns:p14="http://schemas.microsoft.com/office/powerpoint/2010/main" val="3243191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8687</TotalTime>
  <Words>6859</Words>
  <Application>Microsoft Office PowerPoint</Application>
  <PresentationFormat>Widescreen</PresentationFormat>
  <Paragraphs>533</Paragraphs>
  <Slides>51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9" baseType="lpstr">
      <vt:lpstr>Arial</vt:lpstr>
      <vt:lpstr>Calibri</vt:lpstr>
      <vt:lpstr>Calibri Light</vt:lpstr>
      <vt:lpstr>Cambria Math</vt:lpstr>
      <vt:lpstr>Wingdings</vt:lpstr>
      <vt:lpstr>Office Theme</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Riddhik Rathod</dc:creator>
  <cp:lastModifiedBy>Riddhik Rathod</cp:lastModifiedBy>
  <cp:revision>273</cp:revision>
  <dcterms:created xsi:type="dcterms:W3CDTF">2024-01-29T06:52:33Z</dcterms:created>
  <dcterms:modified xsi:type="dcterms:W3CDTF">2025-08-30T15:05:54Z</dcterms:modified>
</cp:coreProperties>
</file>